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Montserrat"/>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orient="horz" pos="926">
          <p15:clr>
            <a:srgbClr val="9AA0A6"/>
          </p15:clr>
        </p15:guide>
        <p15:guide id="3" pos="4011">
          <p15:clr>
            <a:srgbClr val="9AA0A6"/>
          </p15:clr>
        </p15:guide>
        <p15:guide id="4" pos="1512">
          <p15:clr>
            <a:srgbClr val="9AA0A6"/>
          </p15:clr>
        </p15:guide>
        <p15:guide id="5" orient="horz" pos="2232">
          <p15:clr>
            <a:srgbClr val="9AA0A6"/>
          </p15:clr>
        </p15:guide>
        <p15:guide id="6" pos="550">
          <p15:clr>
            <a:srgbClr val="9AA0A6"/>
          </p15:clr>
        </p15:guide>
        <p15:guide id="7" orient="horz" pos="496">
          <p15:clr>
            <a:srgbClr val="9AA0A6"/>
          </p15:clr>
        </p15:guide>
        <p15:guide id="8" orient="horz" pos="279">
          <p15:clr>
            <a:srgbClr val="9AA0A6"/>
          </p15:clr>
        </p15:guide>
        <p15:guide id="9" orient="horz" pos="1176">
          <p15:clr>
            <a:srgbClr val="9AA0A6"/>
          </p15:clr>
        </p15:guide>
        <p15:guide id="10" pos="827">
          <p15:clr>
            <a:srgbClr val="9AA0A6"/>
          </p15:clr>
        </p15:guide>
        <p15:guide id="11" pos="3654">
          <p15:clr>
            <a:srgbClr val="9AA0A6"/>
          </p15:clr>
        </p15:guide>
        <p15:guide id="12" pos="3212">
          <p15:clr>
            <a:srgbClr val="9AA0A6"/>
          </p15:clr>
        </p15:guide>
        <p15:guide id="13" orient="horz" pos="20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926" orient="horz"/>
        <p:guide pos="4011"/>
        <p:guide pos="1512"/>
        <p:guide pos="2232" orient="horz"/>
        <p:guide pos="550"/>
        <p:guide pos="496" orient="horz"/>
        <p:guide pos="279" orient="horz"/>
        <p:guide pos="1176" orient="horz"/>
        <p:guide pos="827"/>
        <p:guide pos="3654"/>
        <p:guide pos="3212"/>
        <p:guide pos="2064"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Montserrat-regular.fntdata"/><Relationship Id="rId23"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Is your environment hurting your health?</a:t>
            </a:r>
            <a:endParaRPr>
              <a:solidFill>
                <a:schemeClr val="dk1"/>
              </a:solidFill>
            </a:endParaRPr>
          </a:p>
          <a:p>
            <a:pPr indent="0" lvl="0" marL="0" rtl="0" algn="l">
              <a:lnSpc>
                <a:spcPct val="115000"/>
              </a:lnSpc>
              <a:spcBef>
                <a:spcPts val="0"/>
              </a:spcBef>
              <a:spcAft>
                <a:spcPts val="0"/>
              </a:spcAft>
              <a:buNone/>
            </a:pPr>
            <a:r>
              <a:rPr lang="en">
                <a:solidFill>
                  <a:schemeClr val="dk1"/>
                </a:solidFill>
              </a:rPr>
              <a:t>While many of us have the privilege of living in a clean, healthy home and neighborhood, people of low socioeconomic status often live in environments that lead to them ending up in the ED.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7055caa45e_1_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055caa45e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This data can be visualized through an interactive dashboard that shows real-time neighborhood clustered hotspots of disease trends as well as vectors of disease movement that may be due to changing environments.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055caa45e_2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055caa45e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To fund this project, we will apply for a grant from the Mass office of health and human services to support our administrative implementation of emergency department survey handling, the development of partnerships with EMS dispatchers, and EHR integration costs.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2473a8e69_0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2473a8e6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Ultimately, our solution will lead to data-driven interventions to reduce environmental determinants of health and save MassHealth a significant amount of money from reduced ED visits.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Growing population </a:t>
            </a:r>
            <a:endParaRPr/>
          </a:p>
          <a:p>
            <a:pPr indent="0" lvl="0" marL="0" rtl="0" algn="l">
              <a:spcBef>
                <a:spcPts val="0"/>
              </a:spcBef>
              <a:spcAft>
                <a:spcPts val="0"/>
              </a:spcAft>
              <a:buNone/>
            </a:pPr>
            <a:r>
              <a:rPr lang="en"/>
              <a:t>Trends and Health</a:t>
            </a:r>
            <a:endParaRPr/>
          </a:p>
          <a:p>
            <a:pPr indent="0" lvl="0" marL="0" rtl="0" algn="l">
              <a:spcBef>
                <a:spcPts val="0"/>
              </a:spcBef>
              <a:spcAft>
                <a:spcPts val="0"/>
              </a:spcAft>
              <a:buNone/>
            </a:pPr>
            <a:r>
              <a:rPr lang="en"/>
              <a:t>Lack of resources - allocation of resources </a:t>
            </a:r>
            <a:endParaRPr/>
          </a:p>
          <a:p>
            <a:pPr indent="0" lvl="0" marL="0" rtl="0" algn="l">
              <a:spcBef>
                <a:spcPts val="0"/>
              </a:spcBef>
              <a:spcAft>
                <a:spcPts val="0"/>
              </a:spcAft>
              <a:buNone/>
            </a:pPr>
            <a:r>
              <a:rPr lang="en"/>
              <a:t>Risk of serious illness - </a:t>
            </a:r>
            <a:endParaRPr/>
          </a:p>
          <a:p>
            <a:pPr indent="0" lvl="0" marL="0" rtl="0" algn="l">
              <a:spcBef>
                <a:spcPts val="0"/>
              </a:spcBef>
              <a:spcAft>
                <a:spcPts val="0"/>
              </a:spcAft>
              <a:buNone/>
            </a:pPr>
            <a:r>
              <a:rPr lang="en"/>
              <a:t>Poverty </a:t>
            </a:r>
            <a:r>
              <a:rPr lang="en">
                <a:solidFill>
                  <a:schemeClr val="dk1"/>
                </a:solidFill>
              </a:rPr>
              <a:t>Expensive Healthcare</a:t>
            </a:r>
            <a:endParaRPr>
              <a:solidFill>
                <a:schemeClr val="dk1"/>
              </a:solidFill>
            </a:endParaRPr>
          </a:p>
          <a:p>
            <a:pPr indent="0" lvl="0" marL="0" rtl="0" algn="l">
              <a:spcBef>
                <a:spcPts val="0"/>
              </a:spcBef>
              <a:spcAft>
                <a:spcPts val="0"/>
              </a:spcAft>
              <a:buNone/>
            </a:pPr>
            <a:r>
              <a:t/>
            </a:r>
            <a:endParaRPr>
              <a:solidFill>
                <a:schemeClr val="dk1"/>
              </a:solidFill>
            </a:endParaRPr>
          </a:p>
          <a:p>
            <a:pPr indent="-295275" lvl="0" marL="736600" rtl="0" algn="l">
              <a:lnSpc>
                <a:spcPct val="164285"/>
              </a:lnSpc>
              <a:spcBef>
                <a:spcPts val="0"/>
              </a:spcBef>
              <a:spcAft>
                <a:spcPts val="0"/>
              </a:spcAft>
              <a:buClr>
                <a:schemeClr val="dk1"/>
              </a:buClr>
              <a:buSzPts val="1050"/>
              <a:buAutoNum type="arabicPeriod"/>
            </a:pPr>
            <a:r>
              <a:rPr lang="en" sz="1050">
                <a:solidFill>
                  <a:schemeClr val="dk1"/>
                </a:solidFill>
                <a:highlight>
                  <a:srgbClr val="FFFFFF"/>
                </a:highlight>
              </a:rPr>
              <a:t>Outdoor air quality</a:t>
            </a:r>
            <a:endParaRPr sz="1050">
              <a:solidFill>
                <a:schemeClr val="dk1"/>
              </a:solidFill>
              <a:highlight>
                <a:srgbClr val="FFFFFF"/>
              </a:highlight>
            </a:endParaRPr>
          </a:p>
          <a:p>
            <a:pPr indent="-295275" lvl="0" marL="736600" rtl="0" algn="l">
              <a:lnSpc>
                <a:spcPct val="164285"/>
              </a:lnSpc>
              <a:spcBef>
                <a:spcPts val="0"/>
              </a:spcBef>
              <a:spcAft>
                <a:spcPts val="0"/>
              </a:spcAft>
              <a:buClr>
                <a:schemeClr val="dk1"/>
              </a:buClr>
              <a:buSzPts val="1050"/>
              <a:buAutoNum type="arabicPeriod"/>
            </a:pPr>
            <a:r>
              <a:rPr lang="en" sz="1050">
                <a:solidFill>
                  <a:schemeClr val="dk1"/>
                </a:solidFill>
                <a:highlight>
                  <a:srgbClr val="FFFFFF"/>
                </a:highlight>
              </a:rPr>
              <a:t>Surface and ground water quality</a:t>
            </a:r>
            <a:endParaRPr sz="1050">
              <a:solidFill>
                <a:schemeClr val="dk1"/>
              </a:solidFill>
              <a:highlight>
                <a:srgbClr val="FFFFFF"/>
              </a:highlight>
            </a:endParaRPr>
          </a:p>
          <a:p>
            <a:pPr indent="-295275" lvl="0" marL="736600" rtl="0" algn="l">
              <a:lnSpc>
                <a:spcPct val="164285"/>
              </a:lnSpc>
              <a:spcBef>
                <a:spcPts val="0"/>
              </a:spcBef>
              <a:spcAft>
                <a:spcPts val="0"/>
              </a:spcAft>
              <a:buClr>
                <a:schemeClr val="dk1"/>
              </a:buClr>
              <a:buSzPts val="1050"/>
              <a:buAutoNum type="arabicPeriod"/>
            </a:pPr>
            <a:r>
              <a:rPr lang="en" sz="1050">
                <a:solidFill>
                  <a:schemeClr val="dk1"/>
                </a:solidFill>
                <a:highlight>
                  <a:srgbClr val="FFFFFF"/>
                </a:highlight>
              </a:rPr>
              <a:t>Toxic substances and hazardous wastes</a:t>
            </a:r>
            <a:endParaRPr sz="1050">
              <a:solidFill>
                <a:schemeClr val="dk1"/>
              </a:solidFill>
              <a:highlight>
                <a:srgbClr val="FFFFFF"/>
              </a:highlight>
            </a:endParaRPr>
          </a:p>
          <a:p>
            <a:pPr indent="-295275" lvl="0" marL="736600" rtl="0" algn="l">
              <a:lnSpc>
                <a:spcPct val="164285"/>
              </a:lnSpc>
              <a:spcBef>
                <a:spcPts val="0"/>
              </a:spcBef>
              <a:spcAft>
                <a:spcPts val="0"/>
              </a:spcAft>
              <a:buClr>
                <a:schemeClr val="dk1"/>
              </a:buClr>
              <a:buSzPts val="1050"/>
              <a:buAutoNum type="arabicPeriod"/>
            </a:pPr>
            <a:r>
              <a:rPr lang="en" sz="1050">
                <a:solidFill>
                  <a:schemeClr val="dk1"/>
                </a:solidFill>
                <a:highlight>
                  <a:srgbClr val="FFFFFF"/>
                </a:highlight>
              </a:rPr>
              <a:t>Homes and communities</a:t>
            </a:r>
            <a:endParaRPr sz="1050">
              <a:solidFill>
                <a:schemeClr val="dk1"/>
              </a:solidFill>
              <a:highlight>
                <a:srgbClr val="FFFFFF"/>
              </a:highlight>
            </a:endParaRPr>
          </a:p>
          <a:p>
            <a:pPr indent="-295275" lvl="0" marL="736600" rtl="0" algn="l">
              <a:lnSpc>
                <a:spcPct val="164285"/>
              </a:lnSpc>
              <a:spcBef>
                <a:spcPts val="0"/>
              </a:spcBef>
              <a:spcAft>
                <a:spcPts val="0"/>
              </a:spcAft>
              <a:buClr>
                <a:schemeClr val="dk1"/>
              </a:buClr>
              <a:buSzPts val="1050"/>
              <a:buAutoNum type="arabicPeriod"/>
            </a:pPr>
            <a:r>
              <a:rPr lang="en" sz="1050">
                <a:solidFill>
                  <a:schemeClr val="dk1"/>
                </a:solidFill>
                <a:highlight>
                  <a:srgbClr val="FFFFFF"/>
                </a:highlight>
              </a:rPr>
              <a:t>Infrastructure and surveillance</a:t>
            </a:r>
            <a:endParaRPr sz="1050">
              <a:solidFill>
                <a:schemeClr val="dk1"/>
              </a:solidFill>
              <a:highlight>
                <a:srgbClr val="FFFFFF"/>
              </a:highlight>
            </a:endParaRPr>
          </a:p>
          <a:p>
            <a:pPr indent="-295275" lvl="0" marL="736600" rtl="0" algn="l">
              <a:lnSpc>
                <a:spcPct val="164285"/>
              </a:lnSpc>
              <a:spcBef>
                <a:spcPts val="0"/>
              </a:spcBef>
              <a:spcAft>
                <a:spcPts val="0"/>
              </a:spcAft>
              <a:buClr>
                <a:schemeClr val="dk1"/>
              </a:buClr>
              <a:buSzPts val="1050"/>
              <a:buAutoNum type="arabicPeriod"/>
            </a:pPr>
            <a:r>
              <a:rPr lang="en" sz="1050">
                <a:solidFill>
                  <a:schemeClr val="dk1"/>
                </a:solidFill>
                <a:highlight>
                  <a:srgbClr val="FFFFFF"/>
                </a:highlight>
              </a:rPr>
              <a:t>Global environmental health</a:t>
            </a:r>
            <a:endParaRPr sz="1050">
              <a:solidFill>
                <a:schemeClr val="dk1"/>
              </a:solidFill>
              <a:highlight>
                <a:srgbClr val="FFFFFF"/>
              </a:highlight>
            </a:endParaRPr>
          </a:p>
          <a:p>
            <a:pPr indent="0" lvl="0" marL="0" rtl="0" algn="l">
              <a:spcBef>
                <a:spcPts val="380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055caa45e_2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055caa45e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7055caa45e_2_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055caa45e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62473a8e69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62473a8e6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Of the 4.7 million people in the greater Boston area, 130 thousand people each year end up in the ED of BMC alone, costing our medical system millions of dollars.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We believe that “prevention is the best medicine” and that we can reduce ED visits by addressing environmental determinants of health through data-driven interventions.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62473a8e69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2473a8e6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We were inspired by a story from Cincinnati Children’s hospital, where one doctor noticed that there were multiple children coming in with asthma who had families complaining about the lack of air conditioning in their apartments. This doctor mapped out the locations of these children’s homes and found that one landlord had been causing all of these problems, and through their innovative medical-legal partnership, they successfully sued the landlord to bring their homes up to code.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6247a936b0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6247a936b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BMC also has a medical-legal partnership which “allies healthcare providers with lawyers to improve the health and well-being of vulnerable populations.” However, it is still challenging for emergency doctors overwhelmed with patients to identify hotspots of disease which may have intervenable environmental causes.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35ed75ccf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5ed75ccf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 addition to Apartment Mold, Dangerous Intersections, Local Polluters, and School, Apartment, and Nursing Home Disease Outbreaks all lead to health problems like Asthma, car and bike accidents, and community-acquired illnesses that bring many people to the 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Growing population </a:t>
            </a:r>
            <a:endParaRPr/>
          </a:p>
          <a:p>
            <a:pPr indent="0" lvl="0" marL="0" rtl="0" algn="l">
              <a:spcBef>
                <a:spcPts val="0"/>
              </a:spcBef>
              <a:spcAft>
                <a:spcPts val="0"/>
              </a:spcAft>
              <a:buNone/>
            </a:pPr>
            <a:r>
              <a:rPr lang="en"/>
              <a:t>Trends and Health</a:t>
            </a:r>
            <a:endParaRPr/>
          </a:p>
          <a:p>
            <a:pPr indent="0" lvl="0" marL="0" rtl="0" algn="l">
              <a:spcBef>
                <a:spcPts val="0"/>
              </a:spcBef>
              <a:spcAft>
                <a:spcPts val="0"/>
              </a:spcAft>
              <a:buNone/>
            </a:pPr>
            <a:r>
              <a:rPr lang="en"/>
              <a:t>Lack of resources - allocation of resources </a:t>
            </a:r>
            <a:endParaRPr/>
          </a:p>
          <a:p>
            <a:pPr indent="0" lvl="0" marL="0" rtl="0" algn="l">
              <a:spcBef>
                <a:spcPts val="0"/>
              </a:spcBef>
              <a:spcAft>
                <a:spcPts val="0"/>
              </a:spcAft>
              <a:buNone/>
            </a:pPr>
            <a:r>
              <a:rPr lang="en"/>
              <a:t>Risk of serious illness - </a:t>
            </a:r>
            <a:endParaRPr/>
          </a:p>
          <a:p>
            <a:pPr indent="0" lvl="0" marL="0" rtl="0" algn="l">
              <a:spcBef>
                <a:spcPts val="0"/>
              </a:spcBef>
              <a:spcAft>
                <a:spcPts val="0"/>
              </a:spcAft>
              <a:buNone/>
            </a:pPr>
            <a:r>
              <a:rPr lang="en"/>
              <a:t>Poverty </a:t>
            </a:r>
            <a:r>
              <a:rPr lang="en">
                <a:solidFill>
                  <a:schemeClr val="dk1"/>
                </a:solidFill>
              </a:rPr>
              <a:t>Expensive Healthcare</a:t>
            </a:r>
            <a:endParaRPr>
              <a:solidFill>
                <a:schemeClr val="dk1"/>
              </a:solidFill>
            </a:endParaRPr>
          </a:p>
          <a:p>
            <a:pPr indent="0" lvl="0" marL="0" rtl="0" algn="l">
              <a:spcBef>
                <a:spcPts val="0"/>
              </a:spcBef>
              <a:spcAft>
                <a:spcPts val="0"/>
              </a:spcAft>
              <a:buNone/>
            </a:pPr>
            <a:r>
              <a:t/>
            </a:r>
            <a:endParaRPr>
              <a:solidFill>
                <a:schemeClr val="dk1"/>
              </a:solidFill>
            </a:endParaRPr>
          </a:p>
          <a:p>
            <a:pPr indent="-295275" lvl="0" marL="736600" rtl="0" algn="l">
              <a:lnSpc>
                <a:spcPct val="164285"/>
              </a:lnSpc>
              <a:spcBef>
                <a:spcPts val="0"/>
              </a:spcBef>
              <a:spcAft>
                <a:spcPts val="0"/>
              </a:spcAft>
              <a:buClr>
                <a:schemeClr val="dk1"/>
              </a:buClr>
              <a:buSzPts val="1050"/>
              <a:buAutoNum type="arabicPeriod"/>
            </a:pPr>
            <a:r>
              <a:rPr lang="en" sz="1050">
                <a:solidFill>
                  <a:schemeClr val="dk1"/>
                </a:solidFill>
                <a:highlight>
                  <a:srgbClr val="FFFFFF"/>
                </a:highlight>
              </a:rPr>
              <a:t>Outdoor air quality</a:t>
            </a:r>
            <a:endParaRPr sz="1050">
              <a:solidFill>
                <a:schemeClr val="dk1"/>
              </a:solidFill>
              <a:highlight>
                <a:srgbClr val="FFFFFF"/>
              </a:highlight>
            </a:endParaRPr>
          </a:p>
          <a:p>
            <a:pPr indent="-295275" lvl="0" marL="736600" rtl="0" algn="l">
              <a:lnSpc>
                <a:spcPct val="164285"/>
              </a:lnSpc>
              <a:spcBef>
                <a:spcPts val="0"/>
              </a:spcBef>
              <a:spcAft>
                <a:spcPts val="0"/>
              </a:spcAft>
              <a:buClr>
                <a:schemeClr val="dk1"/>
              </a:buClr>
              <a:buSzPts val="1050"/>
              <a:buAutoNum type="arabicPeriod"/>
            </a:pPr>
            <a:r>
              <a:rPr lang="en" sz="1050">
                <a:solidFill>
                  <a:schemeClr val="dk1"/>
                </a:solidFill>
                <a:highlight>
                  <a:srgbClr val="FFFFFF"/>
                </a:highlight>
              </a:rPr>
              <a:t>Surface and ground water quality</a:t>
            </a:r>
            <a:endParaRPr sz="1050">
              <a:solidFill>
                <a:schemeClr val="dk1"/>
              </a:solidFill>
              <a:highlight>
                <a:srgbClr val="FFFFFF"/>
              </a:highlight>
            </a:endParaRPr>
          </a:p>
          <a:p>
            <a:pPr indent="-295275" lvl="0" marL="736600" rtl="0" algn="l">
              <a:lnSpc>
                <a:spcPct val="164285"/>
              </a:lnSpc>
              <a:spcBef>
                <a:spcPts val="0"/>
              </a:spcBef>
              <a:spcAft>
                <a:spcPts val="0"/>
              </a:spcAft>
              <a:buClr>
                <a:schemeClr val="dk1"/>
              </a:buClr>
              <a:buSzPts val="1050"/>
              <a:buAutoNum type="arabicPeriod"/>
            </a:pPr>
            <a:r>
              <a:rPr lang="en" sz="1050">
                <a:solidFill>
                  <a:schemeClr val="dk1"/>
                </a:solidFill>
                <a:highlight>
                  <a:srgbClr val="FFFFFF"/>
                </a:highlight>
              </a:rPr>
              <a:t>Toxic substances and hazardous wastes</a:t>
            </a:r>
            <a:endParaRPr sz="1050">
              <a:solidFill>
                <a:schemeClr val="dk1"/>
              </a:solidFill>
              <a:highlight>
                <a:srgbClr val="FFFFFF"/>
              </a:highlight>
            </a:endParaRPr>
          </a:p>
          <a:p>
            <a:pPr indent="-295275" lvl="0" marL="736600" rtl="0" algn="l">
              <a:lnSpc>
                <a:spcPct val="164285"/>
              </a:lnSpc>
              <a:spcBef>
                <a:spcPts val="0"/>
              </a:spcBef>
              <a:spcAft>
                <a:spcPts val="0"/>
              </a:spcAft>
              <a:buClr>
                <a:schemeClr val="dk1"/>
              </a:buClr>
              <a:buSzPts val="1050"/>
              <a:buAutoNum type="arabicPeriod"/>
            </a:pPr>
            <a:r>
              <a:rPr lang="en" sz="1050">
                <a:solidFill>
                  <a:schemeClr val="dk1"/>
                </a:solidFill>
                <a:highlight>
                  <a:srgbClr val="FFFFFF"/>
                </a:highlight>
              </a:rPr>
              <a:t>Homes and communities</a:t>
            </a:r>
            <a:endParaRPr sz="1050">
              <a:solidFill>
                <a:schemeClr val="dk1"/>
              </a:solidFill>
              <a:highlight>
                <a:srgbClr val="FFFFFF"/>
              </a:highlight>
            </a:endParaRPr>
          </a:p>
          <a:p>
            <a:pPr indent="-295275" lvl="0" marL="736600" rtl="0" algn="l">
              <a:lnSpc>
                <a:spcPct val="164285"/>
              </a:lnSpc>
              <a:spcBef>
                <a:spcPts val="0"/>
              </a:spcBef>
              <a:spcAft>
                <a:spcPts val="0"/>
              </a:spcAft>
              <a:buClr>
                <a:schemeClr val="dk1"/>
              </a:buClr>
              <a:buSzPts val="1050"/>
              <a:buAutoNum type="arabicPeriod"/>
            </a:pPr>
            <a:r>
              <a:rPr lang="en" sz="1050">
                <a:solidFill>
                  <a:schemeClr val="dk1"/>
                </a:solidFill>
                <a:highlight>
                  <a:srgbClr val="FFFFFF"/>
                </a:highlight>
              </a:rPr>
              <a:t>Infrastructure and surveillance</a:t>
            </a:r>
            <a:endParaRPr sz="1050">
              <a:solidFill>
                <a:schemeClr val="dk1"/>
              </a:solidFill>
              <a:highlight>
                <a:srgbClr val="FFFFFF"/>
              </a:highlight>
            </a:endParaRPr>
          </a:p>
          <a:p>
            <a:pPr indent="-295275" lvl="0" marL="736600" rtl="0" algn="l">
              <a:lnSpc>
                <a:spcPct val="164285"/>
              </a:lnSpc>
              <a:spcBef>
                <a:spcPts val="0"/>
              </a:spcBef>
              <a:spcAft>
                <a:spcPts val="0"/>
              </a:spcAft>
              <a:buClr>
                <a:schemeClr val="dk1"/>
              </a:buClr>
              <a:buSzPts val="1050"/>
              <a:buAutoNum type="arabicPeriod"/>
            </a:pPr>
            <a:r>
              <a:rPr lang="en" sz="1050">
                <a:solidFill>
                  <a:schemeClr val="dk1"/>
                </a:solidFill>
                <a:highlight>
                  <a:srgbClr val="FFFFFF"/>
                </a:highlight>
              </a:rPr>
              <a:t>Global environmental health</a:t>
            </a:r>
            <a:endParaRPr sz="1050">
              <a:solidFill>
                <a:schemeClr val="dk1"/>
              </a:solidFill>
              <a:highlight>
                <a:srgbClr val="FFFFFF"/>
              </a:highlight>
            </a:endParaRPr>
          </a:p>
          <a:p>
            <a:pPr indent="0" lvl="0" marL="0" rtl="0" algn="l">
              <a:spcBef>
                <a:spcPts val="380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Our solution is a unified database that identifies disease hotspots in the community which can be acted on by BMC’s existing medical legal partnerships and community outreach programs as well as public health officials.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2473a8e69_0_1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2473a8e6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Our solution will accept data from simple patient surveys and EHR integration to capture locations of specific categories of disease which may be due to environmental causes.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Data will come from multiple sources and be shared with multiple parties to work together to identify and address the environmental determinants of health.</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055caa45e_1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055caa45e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data can be visualized through an interactive dashboard that shows real-time neighborhood clustered hotspots of disease trends as well as vectors of disease movement that may be due to changing environments.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802058" y="1791243"/>
            <a:ext cx="235200" cy="0"/>
          </a:xfrm>
          <a:prstGeom prst="straightConnector1">
            <a:avLst/>
          </a:prstGeom>
          <a:noFill/>
          <a:ln cap="flat" cmpd="sng" w="9525">
            <a:solidFill>
              <a:srgbClr val="FFFFFF"/>
            </a:solidFill>
            <a:prstDash val="solid"/>
            <a:round/>
            <a:headEnd len="med" w="med" type="none"/>
            <a:tailEnd len="med" w="med" type="none"/>
          </a:ln>
        </p:spPr>
      </p:cxnSp>
      <p:sp>
        <p:nvSpPr>
          <p:cNvPr id="12" name="Google Shape;12;p2"/>
          <p:cNvSpPr txBox="1"/>
          <p:nvPr>
            <p:ph type="ctrTitle"/>
          </p:nvPr>
        </p:nvSpPr>
        <p:spPr>
          <a:xfrm>
            <a:off x="685800" y="1839425"/>
            <a:ext cx="6036600" cy="11598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no photo">
  <p:cSld name="BLANK_1">
    <p:spTree>
      <p:nvGrpSpPr>
        <p:cNvPr id="58" name="Shape 58"/>
        <p:cNvGrpSpPr/>
        <p:nvPr/>
      </p:nvGrpSpPr>
      <p:grpSpPr>
        <a:xfrm>
          <a:off x="0" y="0"/>
          <a:ext cx="0" cy="0"/>
          <a:chOff x="0" y="0"/>
          <a:chExt cx="0" cy="0"/>
        </a:xfrm>
      </p:grpSpPr>
      <p:sp>
        <p:nvSpPr>
          <p:cNvPr id="59" name="Google Shape;59;p11"/>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1"/>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3" name="Shape 13"/>
        <p:cNvGrpSpPr/>
        <p:nvPr/>
      </p:nvGrpSpPr>
      <p:grpSpPr>
        <a:xfrm>
          <a:off x="0" y="0"/>
          <a:ext cx="0" cy="0"/>
          <a:chOff x="0" y="0"/>
          <a:chExt cx="0" cy="0"/>
        </a:xfrm>
      </p:grpSpPr>
      <p:sp>
        <p:nvSpPr>
          <p:cNvPr id="14" name="Google Shape;14;p3"/>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 name="Google Shape;15;p3"/>
          <p:cNvCxnSpPr/>
          <p:nvPr/>
        </p:nvCxnSpPr>
        <p:spPr>
          <a:xfrm>
            <a:off x="802058" y="1715043"/>
            <a:ext cx="235200" cy="0"/>
          </a:xfrm>
          <a:prstGeom prst="straightConnector1">
            <a:avLst/>
          </a:prstGeom>
          <a:noFill/>
          <a:ln cap="flat" cmpd="sng" w="9525">
            <a:solidFill>
              <a:srgbClr val="FFFFFF"/>
            </a:solidFill>
            <a:prstDash val="solid"/>
            <a:round/>
            <a:headEnd len="med" w="med" type="none"/>
            <a:tailEnd len="med" w="med" type="none"/>
          </a:ln>
        </p:spPr>
      </p:cxnSp>
      <p:sp>
        <p:nvSpPr>
          <p:cNvPr id="16" name="Google Shape;16;p3"/>
          <p:cNvSpPr txBox="1"/>
          <p:nvPr>
            <p:ph type="ctrTitle"/>
          </p:nvPr>
        </p:nvSpPr>
        <p:spPr>
          <a:xfrm>
            <a:off x="685800" y="1811950"/>
            <a:ext cx="4988400" cy="1159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7" name="Google Shape;17;p3"/>
          <p:cNvSpPr txBox="1"/>
          <p:nvPr>
            <p:ph idx="1" type="subTitle"/>
          </p:nvPr>
        </p:nvSpPr>
        <p:spPr>
          <a:xfrm>
            <a:off x="685800" y="3068650"/>
            <a:ext cx="4988400" cy="784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8" name="Shape 18"/>
        <p:cNvGrpSpPr/>
        <p:nvPr/>
      </p:nvGrpSpPr>
      <p:grpSpPr>
        <a:xfrm>
          <a:off x="0" y="0"/>
          <a:ext cx="0" cy="0"/>
          <a:chOff x="0" y="0"/>
          <a:chExt cx="0" cy="0"/>
        </a:xfrm>
      </p:grpSpPr>
      <p:sp>
        <p:nvSpPr>
          <p:cNvPr id="19" name="Google Shape;19;p4"/>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4"/>
          <p:cNvCxnSpPr/>
          <p:nvPr/>
        </p:nvCxnSpPr>
        <p:spPr>
          <a:xfrm>
            <a:off x="1915850" y="865200"/>
            <a:ext cx="0" cy="3413100"/>
          </a:xfrm>
          <a:prstGeom prst="straightConnector1">
            <a:avLst/>
          </a:prstGeom>
          <a:noFill/>
          <a:ln cap="flat" cmpd="sng" w="9525">
            <a:solidFill>
              <a:srgbClr val="FFFFFF"/>
            </a:solidFill>
            <a:prstDash val="solid"/>
            <a:round/>
            <a:headEnd len="med" w="med" type="none"/>
            <a:tailEnd len="med" w="med" type="none"/>
          </a:ln>
        </p:spPr>
      </p:cxnSp>
      <p:sp>
        <p:nvSpPr>
          <p:cNvPr id="21" name="Google Shape;21;p4"/>
          <p:cNvSpPr txBox="1"/>
          <p:nvPr>
            <p:ph idx="1" type="body"/>
          </p:nvPr>
        </p:nvSpPr>
        <p:spPr>
          <a:xfrm>
            <a:off x="2529950" y="1013250"/>
            <a:ext cx="5803500" cy="3117000"/>
          </a:xfrm>
          <a:prstGeom prst="rect">
            <a:avLst/>
          </a:prstGeom>
        </p:spPr>
        <p:txBody>
          <a:bodyPr anchorCtr="0" anchor="ctr" bIns="91425" lIns="91425" spcFirstLastPara="1" rIns="91425" wrap="square" tIns="91425">
            <a:noAutofit/>
          </a:bodyPr>
          <a:lstStyle>
            <a:lvl1pPr indent="-419100" lvl="0" marL="457200" rtl="0">
              <a:spcBef>
                <a:spcPts val="600"/>
              </a:spcBef>
              <a:spcAft>
                <a:spcPts val="0"/>
              </a:spcAft>
              <a:buSzPts val="3000"/>
              <a:buChar char="▫"/>
              <a:defRPr i="1" sz="3000"/>
            </a:lvl1pPr>
            <a:lvl2pPr indent="-419100" lvl="1" marL="914400" rtl="0">
              <a:spcBef>
                <a:spcPts val="0"/>
              </a:spcBef>
              <a:spcAft>
                <a:spcPts val="0"/>
              </a:spcAft>
              <a:buSzPts val="3000"/>
              <a:buChar char="▫"/>
              <a:defRPr i="1" sz="3000"/>
            </a:lvl2pPr>
            <a:lvl3pPr indent="-419100" lvl="2" marL="1371600" rtl="0">
              <a:spcBef>
                <a:spcPts val="0"/>
              </a:spcBef>
              <a:spcAft>
                <a:spcPts val="0"/>
              </a:spcAft>
              <a:buSzPts val="3000"/>
              <a:buChar char="▫"/>
              <a:defRPr i="1" sz="3000"/>
            </a:lvl3pPr>
            <a:lvl4pPr indent="-419100" lvl="3" marL="1828800" rtl="0">
              <a:spcBef>
                <a:spcPts val="0"/>
              </a:spcBef>
              <a:spcAft>
                <a:spcPts val="0"/>
              </a:spcAft>
              <a:buSzPts val="3000"/>
              <a:buChar char="▫"/>
              <a:defRPr i="1" sz="3000"/>
            </a:lvl4pPr>
            <a:lvl5pPr indent="-419100" lvl="4" marL="2286000" rtl="0">
              <a:spcBef>
                <a:spcPts val="0"/>
              </a:spcBef>
              <a:spcAft>
                <a:spcPts val="0"/>
              </a:spcAft>
              <a:buSzPts val="3000"/>
              <a:buChar char="▫"/>
              <a:defRPr i="1" sz="3000"/>
            </a:lvl5pPr>
            <a:lvl6pPr indent="-419100" lvl="5" marL="2743200" rtl="0">
              <a:spcBef>
                <a:spcPts val="0"/>
              </a:spcBef>
              <a:spcAft>
                <a:spcPts val="0"/>
              </a:spcAft>
              <a:buSzPts val="3000"/>
              <a:buChar char="▫"/>
              <a:defRPr i="1" sz="3000"/>
            </a:lvl6pPr>
            <a:lvl7pPr indent="-419100" lvl="6" marL="3200400" rtl="0">
              <a:spcBef>
                <a:spcPts val="0"/>
              </a:spcBef>
              <a:spcAft>
                <a:spcPts val="0"/>
              </a:spcAft>
              <a:buSzPts val="3000"/>
              <a:buChar char="▫"/>
              <a:defRPr i="1" sz="3000"/>
            </a:lvl7pPr>
            <a:lvl8pPr indent="-419100" lvl="7" marL="3657600" rtl="0">
              <a:spcBef>
                <a:spcPts val="0"/>
              </a:spcBef>
              <a:spcAft>
                <a:spcPts val="0"/>
              </a:spcAft>
              <a:buSzPts val="3000"/>
              <a:buChar char="▫"/>
              <a:defRPr i="1" sz="3000"/>
            </a:lvl8pPr>
            <a:lvl9pPr indent="-419100" lvl="8" marL="4114800">
              <a:spcBef>
                <a:spcPts val="0"/>
              </a:spcBef>
              <a:spcAft>
                <a:spcPts val="0"/>
              </a:spcAft>
              <a:buSzPts val="3000"/>
              <a:buChar char="▫"/>
              <a:defRPr i="1" sz="3000"/>
            </a:lvl9pPr>
          </a:lstStyle>
          <a:p/>
        </p:txBody>
      </p:sp>
      <p:sp>
        <p:nvSpPr>
          <p:cNvPr id="22" name="Google Shape;22;p4"/>
          <p:cNvSpPr txBox="1"/>
          <p:nvPr/>
        </p:nvSpPr>
        <p:spPr>
          <a:xfrm>
            <a:off x="283500" y="1864150"/>
            <a:ext cx="16323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FFFFFF"/>
                </a:solidFill>
                <a:latin typeface="Montserrat"/>
                <a:ea typeface="Montserrat"/>
                <a:cs typeface="Montserrat"/>
                <a:sym typeface="Montserrat"/>
              </a:rPr>
              <a:t>“</a:t>
            </a:r>
            <a:endParaRPr sz="12000">
              <a:solidFill>
                <a:srgbClr val="FFFFFF"/>
              </a:solidFill>
              <a:latin typeface="Montserrat"/>
              <a:ea typeface="Montserrat"/>
              <a:cs typeface="Montserrat"/>
              <a:sym typeface="Montserrat"/>
            </a:endParaRPr>
          </a:p>
        </p:txBody>
      </p:sp>
      <p:sp>
        <p:nvSpPr>
          <p:cNvPr id="23" name="Google Shape;23;p4"/>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4" name="Shape 24"/>
        <p:cNvGrpSpPr/>
        <p:nvPr/>
      </p:nvGrpSpPr>
      <p:grpSpPr>
        <a:xfrm>
          <a:off x="0" y="0"/>
          <a:ext cx="0" cy="0"/>
          <a:chOff x="0" y="0"/>
          <a:chExt cx="0" cy="0"/>
        </a:xfrm>
      </p:grpSpPr>
      <p:sp>
        <p:nvSpPr>
          <p:cNvPr id="25" name="Google Shape;25;p5"/>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 name="Google Shape;26;p5"/>
          <p:cNvCxnSpPr/>
          <p:nvPr/>
        </p:nvCxnSpPr>
        <p:spPr>
          <a:xfrm>
            <a:off x="579050" y="1085093"/>
            <a:ext cx="235200" cy="0"/>
          </a:xfrm>
          <a:prstGeom prst="straightConnector1">
            <a:avLst/>
          </a:prstGeom>
          <a:noFill/>
          <a:ln cap="flat" cmpd="sng" w="9525">
            <a:solidFill>
              <a:srgbClr val="FFFFFF"/>
            </a:solidFill>
            <a:prstDash val="solid"/>
            <a:round/>
            <a:headEnd len="med" w="med" type="none"/>
            <a:tailEnd len="med" w="med" type="none"/>
          </a:ln>
        </p:spPr>
      </p:cxnSp>
      <p:sp>
        <p:nvSpPr>
          <p:cNvPr id="27" name="Google Shape;27;p5"/>
          <p:cNvSpPr txBox="1"/>
          <p:nvPr>
            <p:ph type="title"/>
          </p:nvPr>
        </p:nvSpPr>
        <p:spPr>
          <a:xfrm>
            <a:off x="457200" y="1146025"/>
            <a:ext cx="2154600" cy="8163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8" name="Google Shape;28;p5"/>
          <p:cNvSpPr txBox="1"/>
          <p:nvPr>
            <p:ph idx="1" type="body"/>
          </p:nvPr>
        </p:nvSpPr>
        <p:spPr>
          <a:xfrm>
            <a:off x="2961550" y="1146025"/>
            <a:ext cx="5502900" cy="35475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Font typeface="Raleway"/>
              <a:buChar char="▫"/>
              <a:defRPr>
                <a:latin typeface="Raleway"/>
                <a:ea typeface="Raleway"/>
                <a:cs typeface="Raleway"/>
                <a:sym typeface="Raleway"/>
              </a:defRPr>
            </a:lvl1pPr>
            <a:lvl2pPr indent="-381000" lvl="1" marL="914400">
              <a:spcBef>
                <a:spcPts val="0"/>
              </a:spcBef>
              <a:spcAft>
                <a:spcPts val="0"/>
              </a:spcAft>
              <a:buSzPts val="2400"/>
              <a:buFont typeface="Raleway"/>
              <a:buChar char="▫"/>
              <a:defRPr>
                <a:latin typeface="Raleway"/>
                <a:ea typeface="Raleway"/>
                <a:cs typeface="Raleway"/>
                <a:sym typeface="Raleway"/>
              </a:defRPr>
            </a:lvl2pPr>
            <a:lvl3pPr indent="-381000" lvl="2" marL="1371600">
              <a:spcBef>
                <a:spcPts val="0"/>
              </a:spcBef>
              <a:spcAft>
                <a:spcPts val="0"/>
              </a:spcAft>
              <a:buSzPts val="2400"/>
              <a:buFont typeface="Raleway"/>
              <a:buChar char="▫"/>
              <a:defRPr>
                <a:latin typeface="Raleway"/>
                <a:ea typeface="Raleway"/>
                <a:cs typeface="Raleway"/>
                <a:sym typeface="Raleway"/>
              </a:defRPr>
            </a:lvl3pPr>
            <a:lvl4pPr indent="-381000" lvl="3" marL="1828800">
              <a:spcBef>
                <a:spcPts val="0"/>
              </a:spcBef>
              <a:spcAft>
                <a:spcPts val="0"/>
              </a:spcAft>
              <a:buSzPts val="2400"/>
              <a:buFont typeface="Raleway"/>
              <a:buChar char="▫"/>
              <a:defRPr>
                <a:latin typeface="Raleway"/>
                <a:ea typeface="Raleway"/>
                <a:cs typeface="Raleway"/>
                <a:sym typeface="Raleway"/>
              </a:defRPr>
            </a:lvl4pPr>
            <a:lvl5pPr indent="-381000" lvl="4" marL="2286000">
              <a:spcBef>
                <a:spcPts val="0"/>
              </a:spcBef>
              <a:spcAft>
                <a:spcPts val="0"/>
              </a:spcAft>
              <a:buSzPts val="2400"/>
              <a:buFont typeface="Raleway"/>
              <a:buChar char="▫"/>
              <a:defRPr>
                <a:latin typeface="Raleway"/>
                <a:ea typeface="Raleway"/>
                <a:cs typeface="Raleway"/>
                <a:sym typeface="Raleway"/>
              </a:defRPr>
            </a:lvl5pPr>
            <a:lvl6pPr indent="-381000" lvl="5" marL="2743200">
              <a:spcBef>
                <a:spcPts val="0"/>
              </a:spcBef>
              <a:spcAft>
                <a:spcPts val="0"/>
              </a:spcAft>
              <a:buSzPts val="2400"/>
              <a:buFont typeface="Raleway"/>
              <a:buChar char="▫"/>
              <a:defRPr>
                <a:latin typeface="Raleway"/>
                <a:ea typeface="Raleway"/>
                <a:cs typeface="Raleway"/>
                <a:sym typeface="Raleway"/>
              </a:defRPr>
            </a:lvl6pPr>
            <a:lvl7pPr indent="-381000" lvl="6" marL="3200400">
              <a:spcBef>
                <a:spcPts val="0"/>
              </a:spcBef>
              <a:spcAft>
                <a:spcPts val="0"/>
              </a:spcAft>
              <a:buSzPts val="2400"/>
              <a:buFont typeface="Raleway"/>
              <a:buChar char="▫"/>
              <a:defRPr>
                <a:latin typeface="Raleway"/>
                <a:ea typeface="Raleway"/>
                <a:cs typeface="Raleway"/>
                <a:sym typeface="Raleway"/>
              </a:defRPr>
            </a:lvl7pPr>
            <a:lvl8pPr indent="-381000" lvl="7" marL="3657600">
              <a:spcBef>
                <a:spcPts val="0"/>
              </a:spcBef>
              <a:spcAft>
                <a:spcPts val="0"/>
              </a:spcAft>
              <a:buSzPts val="2400"/>
              <a:buFont typeface="Raleway"/>
              <a:buChar char="▫"/>
              <a:defRPr>
                <a:latin typeface="Raleway"/>
                <a:ea typeface="Raleway"/>
                <a:cs typeface="Raleway"/>
                <a:sym typeface="Raleway"/>
              </a:defRPr>
            </a:lvl8pPr>
            <a:lvl9pPr indent="-381000" lvl="8" marL="4114800">
              <a:spcBef>
                <a:spcPts val="0"/>
              </a:spcBef>
              <a:spcAft>
                <a:spcPts val="0"/>
              </a:spcAft>
              <a:buSzPts val="2400"/>
              <a:buFont typeface="Raleway"/>
              <a:buChar char="▫"/>
              <a:defRPr>
                <a:latin typeface="Raleway"/>
                <a:ea typeface="Raleway"/>
                <a:cs typeface="Raleway"/>
                <a:sym typeface="Raleway"/>
              </a:defRPr>
            </a:lvl9pPr>
          </a:lstStyle>
          <a:p/>
        </p:txBody>
      </p:sp>
      <p:sp>
        <p:nvSpPr>
          <p:cNvPr id="29" name="Google Shape;29;p5"/>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a:buNone/>
              <a:defRPr>
                <a:latin typeface="Raleway"/>
                <a:ea typeface="Raleway"/>
                <a:cs typeface="Raleway"/>
                <a:sym typeface="Raleway"/>
              </a:defRPr>
            </a:lvl1pPr>
            <a:lvl2pPr lvl="1">
              <a:buNone/>
              <a:defRPr>
                <a:latin typeface="Raleway"/>
                <a:ea typeface="Raleway"/>
                <a:cs typeface="Raleway"/>
                <a:sym typeface="Raleway"/>
              </a:defRPr>
            </a:lvl2pPr>
            <a:lvl3pPr lvl="2">
              <a:buNone/>
              <a:defRPr>
                <a:latin typeface="Raleway"/>
                <a:ea typeface="Raleway"/>
                <a:cs typeface="Raleway"/>
                <a:sym typeface="Raleway"/>
              </a:defRPr>
            </a:lvl3pPr>
            <a:lvl4pPr lvl="3">
              <a:buNone/>
              <a:defRPr>
                <a:latin typeface="Raleway"/>
                <a:ea typeface="Raleway"/>
                <a:cs typeface="Raleway"/>
                <a:sym typeface="Raleway"/>
              </a:defRPr>
            </a:lvl4pPr>
            <a:lvl5pPr lvl="4">
              <a:buNone/>
              <a:defRPr>
                <a:latin typeface="Raleway"/>
                <a:ea typeface="Raleway"/>
                <a:cs typeface="Raleway"/>
                <a:sym typeface="Raleway"/>
              </a:defRPr>
            </a:lvl5pPr>
            <a:lvl6pPr lvl="5">
              <a:buNone/>
              <a:defRPr>
                <a:latin typeface="Raleway"/>
                <a:ea typeface="Raleway"/>
                <a:cs typeface="Raleway"/>
                <a:sym typeface="Raleway"/>
              </a:defRPr>
            </a:lvl6pPr>
            <a:lvl7pPr lvl="6">
              <a:buNone/>
              <a:defRPr>
                <a:latin typeface="Raleway"/>
                <a:ea typeface="Raleway"/>
                <a:cs typeface="Raleway"/>
                <a:sym typeface="Raleway"/>
              </a:defRPr>
            </a:lvl7pPr>
            <a:lvl8pPr lvl="7">
              <a:buNone/>
              <a:defRPr>
                <a:latin typeface="Raleway"/>
                <a:ea typeface="Raleway"/>
                <a:cs typeface="Raleway"/>
                <a:sym typeface="Raleway"/>
              </a:defRPr>
            </a:lvl8pPr>
            <a:lvl9pPr lvl="8">
              <a:buNone/>
              <a:defRPr>
                <a:latin typeface="Raleway"/>
                <a:ea typeface="Raleway"/>
                <a:cs typeface="Raleway"/>
                <a:sym typeface="Ralewa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30" name="Shape 30"/>
        <p:cNvGrpSpPr/>
        <p:nvPr/>
      </p:nvGrpSpPr>
      <p:grpSpPr>
        <a:xfrm>
          <a:off x="0" y="0"/>
          <a:ext cx="0" cy="0"/>
          <a:chOff x="0" y="0"/>
          <a:chExt cx="0" cy="0"/>
        </a:xfrm>
      </p:grpSpPr>
      <p:sp>
        <p:nvSpPr>
          <p:cNvPr id="31" name="Google Shape;31;p6"/>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 name="Google Shape;32;p6"/>
          <p:cNvCxnSpPr/>
          <p:nvPr/>
        </p:nvCxnSpPr>
        <p:spPr>
          <a:xfrm>
            <a:off x="579050" y="1085093"/>
            <a:ext cx="235200" cy="0"/>
          </a:xfrm>
          <a:prstGeom prst="straightConnector1">
            <a:avLst/>
          </a:prstGeom>
          <a:noFill/>
          <a:ln cap="flat" cmpd="sng" w="9525">
            <a:solidFill>
              <a:srgbClr val="FFFFFF"/>
            </a:solidFill>
            <a:prstDash val="solid"/>
            <a:round/>
            <a:headEnd len="med" w="med" type="none"/>
            <a:tailEnd len="med" w="med" type="none"/>
          </a:ln>
        </p:spPr>
      </p:cxnSp>
      <p:sp>
        <p:nvSpPr>
          <p:cNvPr id="33" name="Google Shape;33;p6"/>
          <p:cNvSpPr txBox="1"/>
          <p:nvPr>
            <p:ph type="title"/>
          </p:nvPr>
        </p:nvSpPr>
        <p:spPr>
          <a:xfrm>
            <a:off x="457200" y="1146025"/>
            <a:ext cx="2154600" cy="8163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4" name="Google Shape;34;p6"/>
          <p:cNvSpPr txBox="1"/>
          <p:nvPr>
            <p:ph idx="1" type="body"/>
          </p:nvPr>
        </p:nvSpPr>
        <p:spPr>
          <a:xfrm>
            <a:off x="2949200" y="1146025"/>
            <a:ext cx="2740200" cy="3780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5" name="Google Shape;35;p6"/>
          <p:cNvSpPr txBox="1"/>
          <p:nvPr>
            <p:ph idx="2" type="body"/>
          </p:nvPr>
        </p:nvSpPr>
        <p:spPr>
          <a:xfrm>
            <a:off x="5854441" y="1146025"/>
            <a:ext cx="2740200" cy="3780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6" name="Google Shape;36;p6"/>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7" name="Shape 37"/>
        <p:cNvGrpSpPr/>
        <p:nvPr/>
      </p:nvGrpSpPr>
      <p:grpSpPr>
        <a:xfrm>
          <a:off x="0" y="0"/>
          <a:ext cx="0" cy="0"/>
          <a:chOff x="0" y="0"/>
          <a:chExt cx="0" cy="0"/>
        </a:xfrm>
      </p:grpSpPr>
      <p:sp>
        <p:nvSpPr>
          <p:cNvPr id="38" name="Google Shape;38;p7"/>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7"/>
          <p:cNvCxnSpPr/>
          <p:nvPr/>
        </p:nvCxnSpPr>
        <p:spPr>
          <a:xfrm>
            <a:off x="579050" y="1085093"/>
            <a:ext cx="235200" cy="0"/>
          </a:xfrm>
          <a:prstGeom prst="straightConnector1">
            <a:avLst/>
          </a:prstGeom>
          <a:noFill/>
          <a:ln cap="flat" cmpd="sng" w="9525">
            <a:solidFill>
              <a:srgbClr val="FFFFFF"/>
            </a:solidFill>
            <a:prstDash val="solid"/>
            <a:round/>
            <a:headEnd len="med" w="med" type="none"/>
            <a:tailEnd len="med" w="med" type="none"/>
          </a:ln>
        </p:spPr>
      </p:cxnSp>
      <p:sp>
        <p:nvSpPr>
          <p:cNvPr id="40" name="Google Shape;40;p7"/>
          <p:cNvSpPr txBox="1"/>
          <p:nvPr>
            <p:ph type="title"/>
          </p:nvPr>
        </p:nvSpPr>
        <p:spPr>
          <a:xfrm>
            <a:off x="457200" y="1146025"/>
            <a:ext cx="2154600" cy="816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41" name="Google Shape;41;p7"/>
          <p:cNvSpPr txBox="1"/>
          <p:nvPr>
            <p:ph idx="1" type="body"/>
          </p:nvPr>
        </p:nvSpPr>
        <p:spPr>
          <a:xfrm>
            <a:off x="2739575" y="1085100"/>
            <a:ext cx="1896300" cy="3840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2" name="Google Shape;42;p7"/>
          <p:cNvSpPr txBox="1"/>
          <p:nvPr>
            <p:ph idx="2" type="body"/>
          </p:nvPr>
        </p:nvSpPr>
        <p:spPr>
          <a:xfrm>
            <a:off x="4732984" y="1085100"/>
            <a:ext cx="1896300" cy="3840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3" name="Google Shape;43;p7"/>
          <p:cNvSpPr txBox="1"/>
          <p:nvPr>
            <p:ph idx="3" type="body"/>
          </p:nvPr>
        </p:nvSpPr>
        <p:spPr>
          <a:xfrm>
            <a:off x="6726393" y="1085100"/>
            <a:ext cx="1896300" cy="3840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4" name="Google Shape;44;p7"/>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sp>
        <p:nvSpPr>
          <p:cNvPr id="46" name="Google Shape;46;p8"/>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8"/>
          <p:cNvCxnSpPr/>
          <p:nvPr/>
        </p:nvCxnSpPr>
        <p:spPr>
          <a:xfrm>
            <a:off x="579050" y="1085093"/>
            <a:ext cx="235200" cy="0"/>
          </a:xfrm>
          <a:prstGeom prst="straightConnector1">
            <a:avLst/>
          </a:prstGeom>
          <a:noFill/>
          <a:ln cap="flat" cmpd="sng" w="9525">
            <a:solidFill>
              <a:srgbClr val="FFFFFF"/>
            </a:solidFill>
            <a:prstDash val="solid"/>
            <a:round/>
            <a:headEnd len="med" w="med" type="none"/>
            <a:tailEnd len="med" w="med" type="none"/>
          </a:ln>
        </p:spPr>
      </p:cxnSp>
      <p:sp>
        <p:nvSpPr>
          <p:cNvPr id="48" name="Google Shape;48;p8"/>
          <p:cNvSpPr txBox="1"/>
          <p:nvPr>
            <p:ph type="title"/>
          </p:nvPr>
        </p:nvSpPr>
        <p:spPr>
          <a:xfrm>
            <a:off x="457200" y="1146025"/>
            <a:ext cx="2154600" cy="8163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49" name="Google Shape;49;p8"/>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9"/>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 name="Google Shape;52;p9"/>
          <p:cNvCxnSpPr/>
          <p:nvPr/>
        </p:nvCxnSpPr>
        <p:spPr>
          <a:xfrm>
            <a:off x="556950" y="4189168"/>
            <a:ext cx="8030100" cy="0"/>
          </a:xfrm>
          <a:prstGeom prst="straightConnector1">
            <a:avLst/>
          </a:prstGeom>
          <a:noFill/>
          <a:ln cap="flat" cmpd="sng" w="9525">
            <a:solidFill>
              <a:srgbClr val="FFFFFF"/>
            </a:solidFill>
            <a:prstDash val="solid"/>
            <a:round/>
            <a:headEnd len="med" w="med" type="none"/>
            <a:tailEnd len="med" w="med" type="none"/>
          </a:ln>
        </p:spPr>
      </p:cxnSp>
      <p:sp>
        <p:nvSpPr>
          <p:cNvPr id="53" name="Google Shape;53;p9"/>
          <p:cNvSpPr txBox="1"/>
          <p:nvPr>
            <p:ph idx="1" type="body"/>
          </p:nvPr>
        </p:nvSpPr>
        <p:spPr>
          <a:xfrm>
            <a:off x="457200" y="4189175"/>
            <a:ext cx="8229600" cy="610500"/>
          </a:xfrm>
          <a:prstGeom prst="rect">
            <a:avLst/>
          </a:prstGeom>
        </p:spPr>
        <p:txBody>
          <a:bodyPr anchorCtr="0" anchor="ctr" bIns="91425" lIns="91425" spcFirstLastPara="1" rIns="91425" wrap="square" tIns="91425">
            <a:noAutofit/>
          </a:bodyPr>
          <a:lstStyle>
            <a:lvl1pPr indent="-228600" lvl="0" marL="457200" algn="ctr">
              <a:spcBef>
                <a:spcPts val="360"/>
              </a:spcBef>
              <a:spcAft>
                <a:spcPts val="0"/>
              </a:spcAft>
              <a:buSzPts val="1200"/>
              <a:buNone/>
              <a:defRPr sz="1200"/>
            </a:lvl1pPr>
          </a:lstStyle>
          <a:p/>
        </p:txBody>
      </p:sp>
      <p:sp>
        <p:nvSpPr>
          <p:cNvPr id="54" name="Google Shape;54;p9"/>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5" name="Shape 55"/>
        <p:cNvGrpSpPr/>
        <p:nvPr/>
      </p:nvGrpSpPr>
      <p:grpSpPr>
        <a:xfrm>
          <a:off x="0" y="0"/>
          <a:ext cx="0" cy="0"/>
          <a:chOff x="0" y="0"/>
          <a:chExt cx="0" cy="0"/>
        </a:xfrm>
      </p:grpSpPr>
      <p:sp>
        <p:nvSpPr>
          <p:cNvPr id="56" name="Google Shape;56;p10"/>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0"/>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43434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146025"/>
            <a:ext cx="2154600" cy="8163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1pPr>
            <a:lvl2pPr lvl="1">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2pPr>
            <a:lvl3pPr lvl="2">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3pPr>
            <a:lvl4pPr lvl="3">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4pPr>
            <a:lvl5pPr lvl="4">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5pPr>
            <a:lvl6pPr lvl="5">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6pPr>
            <a:lvl7pPr lvl="6">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7pPr>
            <a:lvl8pPr lvl="7">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8pPr>
            <a:lvl9pPr lvl="8">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9pPr>
          </a:lstStyle>
          <a:p/>
        </p:txBody>
      </p:sp>
      <p:sp>
        <p:nvSpPr>
          <p:cNvPr id="7" name="Google Shape;7;p1"/>
          <p:cNvSpPr txBox="1"/>
          <p:nvPr>
            <p:ph idx="1" type="body"/>
          </p:nvPr>
        </p:nvSpPr>
        <p:spPr>
          <a:xfrm>
            <a:off x="2961550" y="1146025"/>
            <a:ext cx="5502900" cy="35475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rgbClr val="FFFFFF"/>
              </a:buClr>
              <a:buSzPts val="2400"/>
              <a:buFont typeface="Raleway"/>
              <a:buChar char="▫"/>
              <a:defRPr sz="2400">
                <a:solidFill>
                  <a:srgbClr val="FFFFFF"/>
                </a:solidFill>
                <a:latin typeface="Raleway"/>
                <a:ea typeface="Raleway"/>
                <a:cs typeface="Raleway"/>
                <a:sym typeface="Raleway"/>
              </a:defRPr>
            </a:lvl1pPr>
            <a:lvl2pPr indent="-381000" lvl="1" marL="9144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2pPr>
            <a:lvl3pPr indent="-381000" lvl="2" marL="13716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3pPr>
            <a:lvl4pPr indent="-381000" lvl="3" marL="18288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4pPr>
            <a:lvl5pPr indent="-381000" lvl="4" marL="2286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5pPr>
            <a:lvl6pPr indent="-381000" lvl="5" marL="27432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6pPr>
            <a:lvl7pPr indent="-381000" lvl="6" marL="32004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7pPr>
            <a:lvl8pPr indent="-381000" lvl="7" marL="36576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8pPr>
            <a:lvl9pPr indent="-381000" lvl="8" marL="41148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9pPr>
          </a:lstStyle>
          <a:p/>
        </p:txBody>
      </p:sp>
      <p:sp>
        <p:nvSpPr>
          <p:cNvPr id="8" name="Google Shape;8;p1"/>
          <p:cNvSpPr txBox="1"/>
          <p:nvPr>
            <p:ph idx="12" type="sldNum"/>
          </p:nvPr>
        </p:nvSpPr>
        <p:spPr>
          <a:xfrm>
            <a:off x="457200" y="4189182"/>
            <a:ext cx="548700" cy="544500"/>
          </a:xfrm>
          <a:prstGeom prst="rect">
            <a:avLst/>
          </a:prstGeom>
          <a:noFill/>
          <a:ln>
            <a:noFill/>
          </a:ln>
        </p:spPr>
        <p:txBody>
          <a:bodyPr anchorCtr="0" anchor="b" bIns="91425" lIns="91425" spcFirstLastPara="1" rIns="91425" wrap="square" tIns="91425">
            <a:noAutofit/>
          </a:bodyPr>
          <a:lstStyle>
            <a:lvl1pPr lvl="0">
              <a:buNone/>
              <a:defRPr b="1" sz="1800">
                <a:solidFill>
                  <a:srgbClr val="FFFFFF"/>
                </a:solidFill>
                <a:latin typeface="Montserrat"/>
                <a:ea typeface="Montserrat"/>
                <a:cs typeface="Montserrat"/>
                <a:sym typeface="Montserrat"/>
              </a:defRPr>
            </a:lvl1pPr>
            <a:lvl2pPr lvl="1">
              <a:buNone/>
              <a:defRPr b="1" sz="1800">
                <a:solidFill>
                  <a:srgbClr val="FFFFFF"/>
                </a:solidFill>
                <a:latin typeface="Montserrat"/>
                <a:ea typeface="Montserrat"/>
                <a:cs typeface="Montserrat"/>
                <a:sym typeface="Montserrat"/>
              </a:defRPr>
            </a:lvl2pPr>
            <a:lvl3pPr lvl="2">
              <a:buNone/>
              <a:defRPr b="1" sz="1800">
                <a:solidFill>
                  <a:srgbClr val="FFFFFF"/>
                </a:solidFill>
                <a:latin typeface="Montserrat"/>
                <a:ea typeface="Montserrat"/>
                <a:cs typeface="Montserrat"/>
                <a:sym typeface="Montserrat"/>
              </a:defRPr>
            </a:lvl3pPr>
            <a:lvl4pPr lvl="3">
              <a:buNone/>
              <a:defRPr b="1" sz="1800">
                <a:solidFill>
                  <a:srgbClr val="FFFFFF"/>
                </a:solidFill>
                <a:latin typeface="Montserrat"/>
                <a:ea typeface="Montserrat"/>
                <a:cs typeface="Montserrat"/>
                <a:sym typeface="Montserrat"/>
              </a:defRPr>
            </a:lvl4pPr>
            <a:lvl5pPr lvl="4">
              <a:buNone/>
              <a:defRPr b="1" sz="1800">
                <a:solidFill>
                  <a:srgbClr val="FFFFFF"/>
                </a:solidFill>
                <a:latin typeface="Montserrat"/>
                <a:ea typeface="Montserrat"/>
                <a:cs typeface="Montserrat"/>
                <a:sym typeface="Montserrat"/>
              </a:defRPr>
            </a:lvl5pPr>
            <a:lvl6pPr lvl="5">
              <a:buNone/>
              <a:defRPr b="1" sz="1800">
                <a:solidFill>
                  <a:srgbClr val="FFFFFF"/>
                </a:solidFill>
                <a:latin typeface="Montserrat"/>
                <a:ea typeface="Montserrat"/>
                <a:cs typeface="Montserrat"/>
                <a:sym typeface="Montserrat"/>
              </a:defRPr>
            </a:lvl6pPr>
            <a:lvl7pPr lvl="6">
              <a:buNone/>
              <a:defRPr b="1" sz="1800">
                <a:solidFill>
                  <a:srgbClr val="FFFFFF"/>
                </a:solidFill>
                <a:latin typeface="Montserrat"/>
                <a:ea typeface="Montserrat"/>
                <a:cs typeface="Montserrat"/>
                <a:sym typeface="Montserrat"/>
              </a:defRPr>
            </a:lvl7pPr>
            <a:lvl8pPr lvl="7">
              <a:buNone/>
              <a:defRPr b="1" sz="1800">
                <a:solidFill>
                  <a:srgbClr val="FFFFFF"/>
                </a:solidFill>
                <a:latin typeface="Montserrat"/>
                <a:ea typeface="Montserrat"/>
                <a:cs typeface="Montserrat"/>
                <a:sym typeface="Montserrat"/>
              </a:defRPr>
            </a:lvl8pPr>
            <a:lvl9pPr lvl="8">
              <a:buNone/>
              <a:defRPr b="1" sz="1800">
                <a:solidFill>
                  <a:srgbClr val="FFFFFF"/>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drive.google.com/file/d/1ugUDlj-8o-z6Xlm5YWrApM8e4rjBe2mZ/view"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4" name="Shape 64"/>
        <p:cNvGrpSpPr/>
        <p:nvPr/>
      </p:nvGrpSpPr>
      <p:grpSpPr>
        <a:xfrm>
          <a:off x="0" y="0"/>
          <a:ext cx="0" cy="0"/>
          <a:chOff x="0" y="0"/>
          <a:chExt cx="0" cy="0"/>
        </a:xfrm>
      </p:grpSpPr>
      <p:sp>
        <p:nvSpPr>
          <p:cNvPr id="65" name="Google Shape;65;p12"/>
          <p:cNvSpPr/>
          <p:nvPr/>
        </p:nvSpPr>
        <p:spPr>
          <a:xfrm>
            <a:off x="0" y="0"/>
            <a:ext cx="9144000" cy="5143500"/>
          </a:xfrm>
          <a:prstGeom prst="rect">
            <a:avLst/>
          </a:prstGeom>
          <a:solidFill>
            <a:srgbClr val="434343">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2"/>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2"/>
          <p:cNvSpPr txBox="1"/>
          <p:nvPr>
            <p:ph type="ctrTitle"/>
          </p:nvPr>
        </p:nvSpPr>
        <p:spPr>
          <a:xfrm>
            <a:off x="682500" y="1472250"/>
            <a:ext cx="7779000" cy="21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Is your </a:t>
            </a:r>
            <a:r>
              <a:rPr lang="en" sz="3600">
                <a:solidFill>
                  <a:srgbClr val="FF0000"/>
                </a:solidFill>
              </a:rPr>
              <a:t>Environment</a:t>
            </a:r>
            <a:endParaRPr sz="3600">
              <a:solidFill>
                <a:srgbClr val="FF0000"/>
              </a:solidFill>
            </a:endParaRPr>
          </a:p>
          <a:p>
            <a:pPr indent="0" lvl="0" marL="0" rtl="0" algn="l">
              <a:spcBef>
                <a:spcPts val="0"/>
              </a:spcBef>
              <a:spcAft>
                <a:spcPts val="0"/>
              </a:spcAft>
              <a:buNone/>
            </a:pPr>
            <a:r>
              <a:rPr lang="en" sz="3600"/>
              <a:t>Hurting your </a:t>
            </a:r>
            <a:r>
              <a:rPr lang="en" sz="3600">
                <a:solidFill>
                  <a:srgbClr val="FF0000"/>
                </a:solidFill>
              </a:rPr>
              <a:t>Health</a:t>
            </a:r>
            <a:r>
              <a:rPr lang="en" sz="3600"/>
              <a:t>?</a:t>
            </a:r>
            <a:endParaRPr sz="3600"/>
          </a:p>
          <a:p>
            <a:pPr indent="0" lvl="0" marL="0" rtl="0" algn="l">
              <a:spcBef>
                <a:spcPts val="0"/>
              </a:spcBef>
              <a:spcAft>
                <a:spcPts val="0"/>
              </a:spcAft>
              <a:buNone/>
            </a:pPr>
            <a:r>
              <a:t/>
            </a:r>
            <a:endParaRPr sz="3600"/>
          </a:p>
          <a:p>
            <a:pPr indent="0" lvl="0" marL="5486400" rtl="0" algn="l">
              <a:spcBef>
                <a:spcPts val="0"/>
              </a:spcBef>
              <a:spcAft>
                <a:spcPts val="0"/>
              </a:spcAft>
              <a:buClr>
                <a:schemeClr val="dk1"/>
              </a:buClr>
              <a:buSzPts val="1100"/>
              <a:buFont typeface="Arial"/>
              <a:buNone/>
            </a:pPr>
            <a:r>
              <a:rPr lang="en" sz="1800">
                <a:solidFill>
                  <a:schemeClr val="lt1"/>
                </a:solidFill>
              </a:rPr>
              <a:t>By </a:t>
            </a:r>
            <a:r>
              <a:rPr lang="en" sz="1800">
                <a:solidFill>
                  <a:schemeClr val="lt1"/>
                </a:solidFill>
              </a:rPr>
              <a:t>Hotspotters</a:t>
            </a:r>
            <a:endParaRPr sz="3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1"/>
          <p:cNvSpPr/>
          <p:nvPr/>
        </p:nvSpPr>
        <p:spPr>
          <a:xfrm>
            <a:off x="0" y="-11125"/>
            <a:ext cx="9155100" cy="52173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txBox="1"/>
          <p:nvPr>
            <p:ph idx="1" type="body"/>
          </p:nvPr>
        </p:nvSpPr>
        <p:spPr>
          <a:xfrm>
            <a:off x="2961550" y="1146025"/>
            <a:ext cx="5502900" cy="3547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192" name="Google Shape;192;p21"/>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93" name="Google Shape;193;p21"/>
          <p:cNvPicPr preferRelativeResize="0"/>
          <p:nvPr/>
        </p:nvPicPr>
        <p:blipFill rotWithShape="1">
          <a:blip r:embed="rId3">
            <a:alphaModFix/>
          </a:blip>
          <a:srcRect b="0" l="0" r="17177" t="0"/>
          <a:stretch/>
        </p:blipFill>
        <p:spPr>
          <a:xfrm>
            <a:off x="785375" y="3100"/>
            <a:ext cx="7573248" cy="5137301"/>
          </a:xfrm>
          <a:prstGeom prst="rect">
            <a:avLst/>
          </a:prstGeom>
          <a:noFill/>
          <a:ln>
            <a:noFill/>
          </a:ln>
        </p:spPr>
      </p:pic>
      <p:sp>
        <p:nvSpPr>
          <p:cNvPr id="194" name="Google Shape;194;p21"/>
          <p:cNvSpPr txBox="1"/>
          <p:nvPr/>
        </p:nvSpPr>
        <p:spPr>
          <a:xfrm>
            <a:off x="4633200" y="4763975"/>
            <a:ext cx="4521900" cy="442200"/>
          </a:xfrm>
          <a:prstGeom prst="rect">
            <a:avLst/>
          </a:prstGeom>
          <a:solidFill>
            <a:srgbClr val="00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Raleway"/>
                <a:ea typeface="Raleway"/>
                <a:cs typeface="Raleway"/>
                <a:sym typeface="Raleway"/>
              </a:rPr>
              <a:t>Try it out at </a:t>
            </a:r>
            <a:r>
              <a:rPr b="1" lang="en" sz="1800" u="sng">
                <a:solidFill>
                  <a:srgbClr val="FFFFFF"/>
                </a:solidFill>
                <a:latin typeface="Raleway"/>
                <a:ea typeface="Raleway"/>
                <a:cs typeface="Raleway"/>
                <a:sym typeface="Raleway"/>
              </a:rPr>
              <a:t>hotspotter.herokuapp.com</a:t>
            </a:r>
            <a:endParaRPr b="1" sz="1800" u="sng">
              <a:solidFill>
                <a:srgbClr val="FFFFFF"/>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2"/>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00" name="Google Shape;200;p22"/>
          <p:cNvSpPr txBox="1"/>
          <p:nvPr>
            <p:ph idx="4294967295" type="title"/>
          </p:nvPr>
        </p:nvSpPr>
        <p:spPr>
          <a:xfrm>
            <a:off x="968850" y="318800"/>
            <a:ext cx="5323500" cy="8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Grants</a:t>
            </a:r>
            <a:endParaRPr sz="2400"/>
          </a:p>
        </p:txBody>
      </p:sp>
      <p:sp>
        <p:nvSpPr>
          <p:cNvPr id="201" name="Google Shape;201;p22"/>
          <p:cNvSpPr txBox="1"/>
          <p:nvPr>
            <p:ph idx="4294967295" type="body"/>
          </p:nvPr>
        </p:nvSpPr>
        <p:spPr>
          <a:xfrm>
            <a:off x="568425" y="1273625"/>
            <a:ext cx="2753100" cy="171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800"/>
              <a:t>Mass Office of Health</a:t>
            </a:r>
            <a:endParaRPr b="1" sz="1800"/>
          </a:p>
          <a:p>
            <a:pPr indent="0" lvl="0" marL="0" rtl="0" algn="l">
              <a:spcBef>
                <a:spcPts val="600"/>
              </a:spcBef>
              <a:spcAft>
                <a:spcPts val="0"/>
              </a:spcAft>
              <a:buNone/>
            </a:pPr>
            <a:r>
              <a:t/>
            </a:r>
            <a:endParaRPr b="1" sz="1800"/>
          </a:p>
          <a:p>
            <a:pPr indent="0" lvl="0" marL="0" rtl="0" algn="l">
              <a:lnSpc>
                <a:spcPct val="115000"/>
              </a:lnSpc>
              <a:spcBef>
                <a:spcPts val="0"/>
              </a:spcBef>
              <a:spcAft>
                <a:spcPts val="0"/>
              </a:spcAft>
              <a:buClr>
                <a:schemeClr val="dk1"/>
              </a:buClr>
              <a:buSzPts val="1100"/>
              <a:buFont typeface="Arial"/>
              <a:buNone/>
            </a:pPr>
            <a:r>
              <a:rPr lang="en" sz="1200">
                <a:solidFill>
                  <a:srgbClr val="FFFFFF"/>
                </a:solidFill>
                <a:latin typeface="Montserrat"/>
                <a:ea typeface="Montserrat"/>
                <a:cs typeface="Montserrat"/>
                <a:sym typeface="Montserrat"/>
              </a:rPr>
              <a:t>D</a:t>
            </a:r>
            <a:r>
              <a:rPr lang="en" sz="1200">
                <a:solidFill>
                  <a:srgbClr val="FFFFFF"/>
                </a:solidFill>
                <a:latin typeface="Montserrat"/>
                <a:ea typeface="Montserrat"/>
                <a:cs typeface="Montserrat"/>
                <a:sym typeface="Montserrat"/>
              </a:rPr>
              <a:t>evelopment of partnerships with EMS dispatchers, and EHR integration costs.</a:t>
            </a:r>
            <a:endParaRPr b="1" sz="1200">
              <a:solidFill>
                <a:srgbClr val="FFFFFF"/>
              </a:solidFill>
              <a:latin typeface="Montserrat"/>
              <a:ea typeface="Montserrat"/>
              <a:cs typeface="Montserrat"/>
              <a:sym typeface="Montserrat"/>
            </a:endParaRPr>
          </a:p>
          <a:p>
            <a:pPr indent="0" lvl="0" marL="0" rtl="0" algn="l">
              <a:spcBef>
                <a:spcPts val="600"/>
              </a:spcBef>
              <a:spcAft>
                <a:spcPts val="0"/>
              </a:spcAft>
              <a:buNone/>
            </a:pPr>
            <a:r>
              <a:t/>
            </a:r>
            <a:endParaRPr b="1" sz="1200">
              <a:solidFill>
                <a:srgbClr val="FFFFFF"/>
              </a:solidFill>
              <a:latin typeface="Montserrat"/>
              <a:ea typeface="Montserrat"/>
              <a:cs typeface="Montserrat"/>
              <a:sym typeface="Montserrat"/>
            </a:endParaRPr>
          </a:p>
          <a:p>
            <a:pPr indent="0" lvl="0" marL="0" rtl="0" algn="l">
              <a:spcBef>
                <a:spcPts val="600"/>
              </a:spcBef>
              <a:spcAft>
                <a:spcPts val="0"/>
              </a:spcAft>
              <a:buNone/>
            </a:pPr>
            <a:r>
              <a:t/>
            </a:r>
            <a:endParaRPr b="1" sz="1800"/>
          </a:p>
        </p:txBody>
      </p:sp>
      <p:pic>
        <p:nvPicPr>
          <p:cNvPr id="202" name="Google Shape;202;p22"/>
          <p:cNvPicPr preferRelativeResize="0"/>
          <p:nvPr/>
        </p:nvPicPr>
        <p:blipFill rotWithShape="1">
          <a:blip r:embed="rId3">
            <a:alphaModFix/>
          </a:blip>
          <a:srcRect b="0" l="17259" r="0" t="0"/>
          <a:stretch/>
        </p:blipFill>
        <p:spPr>
          <a:xfrm>
            <a:off x="3192625" y="301013"/>
            <a:ext cx="5646577" cy="4541475"/>
          </a:xfrm>
          <a:prstGeom prst="rect">
            <a:avLst/>
          </a:prstGeom>
          <a:noFill/>
          <a:ln>
            <a:noFill/>
          </a:ln>
        </p:spPr>
      </p:pic>
      <p:pic>
        <p:nvPicPr>
          <p:cNvPr id="203" name="Google Shape;203;p22"/>
          <p:cNvPicPr preferRelativeResize="0"/>
          <p:nvPr/>
        </p:nvPicPr>
        <p:blipFill rotWithShape="1">
          <a:blip r:embed="rId4">
            <a:alphaModFix/>
          </a:blip>
          <a:srcRect b="11707" l="13964" r="12844" t="0"/>
          <a:stretch/>
        </p:blipFill>
        <p:spPr>
          <a:xfrm>
            <a:off x="3192625" y="301025"/>
            <a:ext cx="5646579" cy="4541472"/>
          </a:xfrm>
          <a:prstGeom prst="rect">
            <a:avLst/>
          </a:prstGeom>
          <a:noFill/>
          <a:ln>
            <a:noFill/>
          </a:ln>
        </p:spPr>
      </p:pic>
      <p:grpSp>
        <p:nvGrpSpPr>
          <p:cNvPr id="204" name="Google Shape;204;p22"/>
          <p:cNvGrpSpPr/>
          <p:nvPr/>
        </p:nvGrpSpPr>
        <p:grpSpPr>
          <a:xfrm>
            <a:off x="457206" y="442872"/>
            <a:ext cx="439236" cy="346207"/>
            <a:chOff x="568950" y="3686775"/>
            <a:chExt cx="472500" cy="362900"/>
          </a:xfrm>
        </p:grpSpPr>
        <p:sp>
          <p:nvSpPr>
            <p:cNvPr id="205" name="Google Shape;205;p22"/>
            <p:cNvSpPr/>
            <p:nvPr/>
          </p:nvSpPr>
          <p:spPr>
            <a:xfrm>
              <a:off x="568950" y="3686775"/>
              <a:ext cx="472500" cy="362900"/>
            </a:xfrm>
            <a:custGeom>
              <a:rect b="b" l="l" r="r" t="t"/>
              <a:pathLst>
                <a:path extrusionOk="0" fill="none" h="14516" w="1890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645650" y="3820725"/>
              <a:ext cx="34125" cy="34125"/>
            </a:xfrm>
            <a:custGeom>
              <a:rect b="b" l="l" r="r" t="t"/>
              <a:pathLst>
                <a:path extrusionOk="0" fill="none" h="1365" w="1365">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747950" y="3753750"/>
              <a:ext cx="85275" cy="12200"/>
            </a:xfrm>
            <a:custGeom>
              <a:rect b="b" l="l" r="r" t="t"/>
              <a:pathLst>
                <a:path extrusionOk="0" fill="none" h="488" w="3411">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3"/>
          <p:cNvSpPr txBox="1"/>
          <p:nvPr>
            <p:ph type="title"/>
          </p:nvPr>
        </p:nvSpPr>
        <p:spPr>
          <a:xfrm>
            <a:off x="968850" y="318800"/>
            <a:ext cx="5323500" cy="8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Solution Benefits</a:t>
            </a:r>
            <a:endParaRPr sz="2400"/>
          </a:p>
        </p:txBody>
      </p:sp>
      <p:sp>
        <p:nvSpPr>
          <p:cNvPr id="213" name="Google Shape;213;p23"/>
          <p:cNvSpPr txBox="1"/>
          <p:nvPr>
            <p:ph idx="1" type="body"/>
          </p:nvPr>
        </p:nvSpPr>
        <p:spPr>
          <a:xfrm>
            <a:off x="1841575" y="1273625"/>
            <a:ext cx="3056700" cy="171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800"/>
              <a:t>Data-Driven</a:t>
            </a:r>
            <a:r>
              <a:rPr b="1" lang="en" sz="1800"/>
              <a:t> Interventions</a:t>
            </a:r>
            <a:endParaRPr b="1" sz="1800"/>
          </a:p>
          <a:p>
            <a:pPr indent="0" lvl="0" marL="0" rtl="0" algn="l">
              <a:spcBef>
                <a:spcPts val="600"/>
              </a:spcBef>
              <a:spcAft>
                <a:spcPts val="0"/>
              </a:spcAft>
              <a:buNone/>
            </a:pPr>
            <a:r>
              <a:rPr lang="en" sz="1200"/>
              <a:t>Providing support by showcasing environmental health factors to common people.</a:t>
            </a:r>
            <a:endParaRPr b="1" sz="1200"/>
          </a:p>
        </p:txBody>
      </p:sp>
      <p:sp>
        <p:nvSpPr>
          <p:cNvPr id="214" name="Google Shape;214;p23"/>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15" name="Google Shape;215;p23"/>
          <p:cNvSpPr txBox="1"/>
          <p:nvPr>
            <p:ph idx="2" type="body"/>
          </p:nvPr>
        </p:nvSpPr>
        <p:spPr>
          <a:xfrm>
            <a:off x="1841575" y="3093625"/>
            <a:ext cx="2863500" cy="171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800"/>
              <a:t>Educate public</a:t>
            </a:r>
            <a:endParaRPr b="1" sz="1800"/>
          </a:p>
          <a:p>
            <a:pPr indent="0" lvl="0" marL="0" rtl="0" algn="l">
              <a:spcBef>
                <a:spcPts val="600"/>
              </a:spcBef>
              <a:spcAft>
                <a:spcPts val="0"/>
              </a:spcAft>
              <a:buNone/>
            </a:pPr>
            <a:r>
              <a:rPr lang="en" sz="1200"/>
              <a:t>Educate public by helping them understand precautionary measures in certain situations</a:t>
            </a:r>
            <a:endParaRPr sz="1200"/>
          </a:p>
          <a:p>
            <a:pPr indent="0" lvl="0" marL="0" rtl="0" algn="l">
              <a:spcBef>
                <a:spcPts val="600"/>
              </a:spcBef>
              <a:spcAft>
                <a:spcPts val="0"/>
              </a:spcAft>
              <a:buNone/>
            </a:pPr>
            <a:r>
              <a:t/>
            </a:r>
            <a:endParaRPr b="1" sz="1200"/>
          </a:p>
        </p:txBody>
      </p:sp>
      <p:sp>
        <p:nvSpPr>
          <p:cNvPr id="216" name="Google Shape;216;p23"/>
          <p:cNvSpPr txBox="1"/>
          <p:nvPr>
            <p:ph idx="1" type="body"/>
          </p:nvPr>
        </p:nvSpPr>
        <p:spPr>
          <a:xfrm>
            <a:off x="5854050" y="1273625"/>
            <a:ext cx="2753100" cy="171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800"/>
              <a:t>Healthier </a:t>
            </a:r>
            <a:r>
              <a:rPr b="1" lang="en" sz="1800"/>
              <a:t>Communities</a:t>
            </a:r>
            <a:endParaRPr b="1" sz="1800"/>
          </a:p>
          <a:p>
            <a:pPr indent="0" lvl="0" marL="0" rtl="0" algn="l">
              <a:spcBef>
                <a:spcPts val="600"/>
              </a:spcBef>
              <a:spcAft>
                <a:spcPts val="0"/>
              </a:spcAft>
              <a:buNone/>
            </a:pPr>
            <a:r>
              <a:rPr lang="en" sz="1200"/>
              <a:t>Create strength by empowering people to be together. </a:t>
            </a:r>
            <a:endParaRPr b="1" sz="1200"/>
          </a:p>
        </p:txBody>
      </p:sp>
      <p:sp>
        <p:nvSpPr>
          <p:cNvPr id="217" name="Google Shape;217;p23"/>
          <p:cNvSpPr txBox="1"/>
          <p:nvPr>
            <p:ph idx="2" type="body"/>
          </p:nvPr>
        </p:nvSpPr>
        <p:spPr>
          <a:xfrm>
            <a:off x="5854050" y="3093625"/>
            <a:ext cx="2753100" cy="171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800"/>
              <a:t>Cost Savings</a:t>
            </a:r>
            <a:endParaRPr b="1" sz="1800"/>
          </a:p>
          <a:p>
            <a:pPr indent="0" lvl="0" marL="0" rtl="0" algn="l">
              <a:spcBef>
                <a:spcPts val="600"/>
              </a:spcBef>
              <a:spcAft>
                <a:spcPts val="0"/>
              </a:spcAft>
              <a:buNone/>
            </a:pPr>
            <a:r>
              <a:rPr lang="en" sz="1200"/>
              <a:t>Reduced ED Visits saves taxpayer dollars through MassHealth </a:t>
            </a:r>
            <a:endParaRPr sz="1200"/>
          </a:p>
        </p:txBody>
      </p:sp>
      <p:grpSp>
        <p:nvGrpSpPr>
          <p:cNvPr id="218" name="Google Shape;218;p23"/>
          <p:cNvGrpSpPr/>
          <p:nvPr/>
        </p:nvGrpSpPr>
        <p:grpSpPr>
          <a:xfrm>
            <a:off x="5387802" y="1470658"/>
            <a:ext cx="413072" cy="396247"/>
            <a:chOff x="5233525" y="4954450"/>
            <a:chExt cx="538275" cy="516350"/>
          </a:xfrm>
        </p:grpSpPr>
        <p:sp>
          <p:nvSpPr>
            <p:cNvPr id="219" name="Google Shape;219;p23"/>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23"/>
          <p:cNvSpPr/>
          <p:nvPr/>
        </p:nvSpPr>
        <p:spPr>
          <a:xfrm>
            <a:off x="1352303" y="3286601"/>
            <a:ext cx="413068" cy="360992"/>
          </a:xfrm>
          <a:custGeom>
            <a:rect b="b" l="l" r="r" t="t"/>
            <a:pathLst>
              <a:path extrusionOk="0" fill="none" h="14176" w="16221">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 name="Google Shape;231;p23"/>
          <p:cNvGrpSpPr/>
          <p:nvPr/>
        </p:nvGrpSpPr>
        <p:grpSpPr>
          <a:xfrm>
            <a:off x="1327777" y="1451333"/>
            <a:ext cx="421085" cy="415251"/>
            <a:chOff x="3292425" y="3664250"/>
            <a:chExt cx="397025" cy="391525"/>
          </a:xfrm>
        </p:grpSpPr>
        <p:sp>
          <p:nvSpPr>
            <p:cNvPr id="232" name="Google Shape;232;p23"/>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23"/>
          <p:cNvGrpSpPr/>
          <p:nvPr/>
        </p:nvGrpSpPr>
        <p:grpSpPr>
          <a:xfrm>
            <a:off x="5415631" y="3293997"/>
            <a:ext cx="439236" cy="346207"/>
            <a:chOff x="568950" y="3686775"/>
            <a:chExt cx="472500" cy="362900"/>
          </a:xfrm>
        </p:grpSpPr>
        <p:sp>
          <p:nvSpPr>
            <p:cNvPr id="236" name="Google Shape;236;p23"/>
            <p:cNvSpPr/>
            <p:nvPr/>
          </p:nvSpPr>
          <p:spPr>
            <a:xfrm>
              <a:off x="568950" y="3686775"/>
              <a:ext cx="472500" cy="362900"/>
            </a:xfrm>
            <a:custGeom>
              <a:rect b="b" l="l" r="r" t="t"/>
              <a:pathLst>
                <a:path extrusionOk="0" fill="none" h="14516" w="1890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a:off x="645650" y="3820725"/>
              <a:ext cx="34125" cy="34125"/>
            </a:xfrm>
            <a:custGeom>
              <a:rect b="b" l="l" r="r" t="t"/>
              <a:pathLst>
                <a:path extrusionOk="0" fill="none" h="1365" w="1365">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747950" y="3753750"/>
              <a:ext cx="85275" cy="12200"/>
            </a:xfrm>
            <a:custGeom>
              <a:rect b="b" l="l" r="r" t="t"/>
              <a:pathLst>
                <a:path extrusionOk="0" fill="none" h="488" w="3411">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23"/>
          <p:cNvGrpSpPr/>
          <p:nvPr/>
        </p:nvGrpSpPr>
        <p:grpSpPr>
          <a:xfrm>
            <a:off x="605541" y="444909"/>
            <a:ext cx="276019" cy="336592"/>
            <a:chOff x="596350" y="929175"/>
            <a:chExt cx="407950" cy="497475"/>
          </a:xfrm>
        </p:grpSpPr>
        <p:sp>
          <p:nvSpPr>
            <p:cNvPr id="240" name="Google Shape;240;p23"/>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4"/>
          <p:cNvSpPr txBox="1"/>
          <p:nvPr>
            <p:ph idx="1" type="body"/>
          </p:nvPr>
        </p:nvSpPr>
        <p:spPr>
          <a:xfrm>
            <a:off x="457200" y="4189175"/>
            <a:ext cx="8229600" cy="610500"/>
          </a:xfrm>
          <a:prstGeom prst="rect">
            <a:avLst/>
          </a:prstGeom>
        </p:spPr>
        <p:txBody>
          <a:bodyPr anchorCtr="0" anchor="ctr" bIns="91425" lIns="91425" spcFirstLastPara="1" rIns="91425" wrap="square" tIns="91425">
            <a:noAutofit/>
          </a:bodyPr>
          <a:lstStyle/>
          <a:p>
            <a:pPr indent="0" lvl="0" marL="0" rtl="0" algn="ctr">
              <a:spcBef>
                <a:spcPts val="360"/>
              </a:spcBef>
              <a:spcAft>
                <a:spcPts val="0"/>
              </a:spcAft>
              <a:buNone/>
            </a:pPr>
            <a:r>
              <a:rPr b="1" lang="en" sz="3000"/>
              <a:t>THANK YOU</a:t>
            </a:r>
            <a:endParaRPr b="1" sz="3000"/>
          </a:p>
        </p:txBody>
      </p:sp>
      <p:sp>
        <p:nvSpPr>
          <p:cNvPr id="252" name="Google Shape;252;p24"/>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53" name="Google Shape;253;p24"/>
          <p:cNvPicPr preferRelativeResize="0"/>
          <p:nvPr/>
        </p:nvPicPr>
        <p:blipFill rotWithShape="1">
          <a:blip r:embed="rId3">
            <a:alphaModFix/>
          </a:blip>
          <a:srcRect b="27052" l="16665" r="14354" t="10077"/>
          <a:stretch/>
        </p:blipFill>
        <p:spPr>
          <a:xfrm>
            <a:off x="1928075" y="442875"/>
            <a:ext cx="5287853" cy="3614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25"/>
          <p:cNvSpPr/>
          <p:nvPr/>
        </p:nvSpPr>
        <p:spPr>
          <a:xfrm>
            <a:off x="0" y="-11125"/>
            <a:ext cx="9155100" cy="52173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5"/>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60" name="Google Shape;260;p25" title="new ,movie.mov">
            <a:hlinkClick r:id="rId3"/>
          </p:cNvPr>
          <p:cNvPicPr preferRelativeResize="0"/>
          <p:nvPr/>
        </p:nvPicPr>
        <p:blipFill>
          <a:blip r:embed="rId4">
            <a:alphaModFix/>
          </a:blip>
          <a:stretch>
            <a:fillRect/>
          </a:stretch>
        </p:blipFill>
        <p:spPr>
          <a:xfrm>
            <a:off x="1689075" y="409550"/>
            <a:ext cx="5765850" cy="4324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3"/>
          <p:cNvSpPr/>
          <p:nvPr/>
        </p:nvSpPr>
        <p:spPr>
          <a:xfrm>
            <a:off x="0" y="0"/>
            <a:ext cx="9144000" cy="5143500"/>
          </a:xfrm>
          <a:prstGeom prst="rect">
            <a:avLst/>
          </a:prstGeom>
          <a:solidFill>
            <a:srgbClr val="434343">
              <a:alpha val="6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283500" y="289525"/>
            <a:ext cx="8577000" cy="4564500"/>
          </a:xfrm>
          <a:prstGeom prst="rect">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txBox="1"/>
          <p:nvPr>
            <p:ph type="ctrTitle"/>
          </p:nvPr>
        </p:nvSpPr>
        <p:spPr>
          <a:xfrm>
            <a:off x="1553700" y="973025"/>
            <a:ext cx="6036600" cy="115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4,732,161</a:t>
            </a:r>
            <a:endParaRPr sz="3600"/>
          </a:p>
          <a:p>
            <a:pPr indent="0" lvl="0" marL="0" rtl="0" algn="ctr">
              <a:spcBef>
                <a:spcPts val="0"/>
              </a:spcBef>
              <a:spcAft>
                <a:spcPts val="0"/>
              </a:spcAft>
              <a:buNone/>
            </a:pPr>
            <a:r>
              <a:rPr b="0" lang="en" sz="1400">
                <a:latin typeface="Raleway"/>
                <a:ea typeface="Raleway"/>
                <a:cs typeface="Raleway"/>
                <a:sym typeface="Raleway"/>
              </a:rPr>
              <a:t>People in Boston</a:t>
            </a:r>
            <a:endParaRPr b="0" sz="1400">
              <a:latin typeface="Raleway"/>
              <a:ea typeface="Raleway"/>
              <a:cs typeface="Raleway"/>
              <a:sym typeface="Raleway"/>
            </a:endParaRPr>
          </a:p>
        </p:txBody>
      </p:sp>
      <p:sp>
        <p:nvSpPr>
          <p:cNvPr id="75" name="Google Shape;75;p13"/>
          <p:cNvSpPr txBox="1"/>
          <p:nvPr>
            <p:ph type="ctrTitle"/>
          </p:nvPr>
        </p:nvSpPr>
        <p:spPr>
          <a:xfrm>
            <a:off x="1553700" y="2286000"/>
            <a:ext cx="6036600" cy="115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130,000</a:t>
            </a:r>
            <a:endParaRPr sz="6000"/>
          </a:p>
          <a:p>
            <a:pPr indent="0" lvl="0" marL="0" rtl="0" algn="ctr">
              <a:spcBef>
                <a:spcPts val="0"/>
              </a:spcBef>
              <a:spcAft>
                <a:spcPts val="0"/>
              </a:spcAft>
              <a:buNone/>
            </a:pPr>
            <a:r>
              <a:rPr b="0" lang="en" sz="2400">
                <a:latin typeface="Raleway"/>
                <a:ea typeface="Raleway"/>
                <a:cs typeface="Raleway"/>
                <a:sym typeface="Raleway"/>
              </a:rPr>
              <a:t>Emergency department visits in BMC</a:t>
            </a:r>
            <a:endParaRPr b="0" sz="2400">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4"/>
          <p:cNvSpPr txBox="1"/>
          <p:nvPr>
            <p:ph idx="1" type="body"/>
          </p:nvPr>
        </p:nvSpPr>
        <p:spPr>
          <a:xfrm>
            <a:off x="2511950" y="2290850"/>
            <a:ext cx="6114300" cy="8364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sz="3600"/>
              <a:t>Prevention is the </a:t>
            </a:r>
            <a:endParaRPr sz="3600"/>
          </a:p>
          <a:p>
            <a:pPr indent="0" lvl="0" marL="0" rtl="0" algn="l">
              <a:spcBef>
                <a:spcPts val="600"/>
              </a:spcBef>
              <a:spcAft>
                <a:spcPts val="0"/>
              </a:spcAft>
              <a:buNone/>
            </a:pPr>
            <a:r>
              <a:rPr lang="en" sz="3600"/>
              <a:t>Best Medicine</a:t>
            </a:r>
            <a:endParaRPr sz="3600"/>
          </a:p>
          <a:p>
            <a:pPr indent="0" lvl="0" marL="0" rtl="0" algn="l">
              <a:spcBef>
                <a:spcPts val="600"/>
              </a:spcBef>
              <a:spcAft>
                <a:spcPts val="0"/>
              </a:spcAft>
              <a:buNone/>
            </a:pPr>
            <a:r>
              <a:t/>
            </a:r>
            <a:endParaRPr/>
          </a:p>
        </p:txBody>
      </p:sp>
      <p:sp>
        <p:nvSpPr>
          <p:cNvPr id="81" name="Google Shape;81;p14"/>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5"/>
          <p:cNvSpPr/>
          <p:nvPr/>
        </p:nvSpPr>
        <p:spPr>
          <a:xfrm>
            <a:off x="0" y="-11125"/>
            <a:ext cx="9155100" cy="52173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88" name="Google Shape;88;p15"/>
          <p:cNvPicPr preferRelativeResize="0"/>
          <p:nvPr/>
        </p:nvPicPr>
        <p:blipFill>
          <a:blip r:embed="rId3">
            <a:alphaModFix/>
          </a:blip>
          <a:stretch>
            <a:fillRect/>
          </a:stretch>
        </p:blipFill>
        <p:spPr>
          <a:xfrm>
            <a:off x="0" y="0"/>
            <a:ext cx="5812919" cy="5143499"/>
          </a:xfrm>
          <a:prstGeom prst="rect">
            <a:avLst/>
          </a:prstGeom>
          <a:noFill/>
          <a:ln>
            <a:noFill/>
          </a:ln>
        </p:spPr>
      </p:pic>
      <p:pic>
        <p:nvPicPr>
          <p:cNvPr id="89" name="Google Shape;89;p15"/>
          <p:cNvPicPr preferRelativeResize="0"/>
          <p:nvPr/>
        </p:nvPicPr>
        <p:blipFill rotWithShape="1">
          <a:blip r:embed="rId4">
            <a:alphaModFix/>
          </a:blip>
          <a:srcRect b="8621" l="0" r="0" t="2859"/>
          <a:stretch/>
        </p:blipFill>
        <p:spPr>
          <a:xfrm>
            <a:off x="3900650" y="872550"/>
            <a:ext cx="5254449" cy="2925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
                                        <p:tgtEl>
                                          <p:spTgt spid="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6"/>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5" name="Google Shape;95;p16"/>
          <p:cNvSpPr txBox="1"/>
          <p:nvPr>
            <p:ph idx="4294967295" type="title"/>
          </p:nvPr>
        </p:nvSpPr>
        <p:spPr>
          <a:xfrm>
            <a:off x="968850" y="318800"/>
            <a:ext cx="5323500" cy="8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Partnerships</a:t>
            </a:r>
            <a:endParaRPr sz="2400"/>
          </a:p>
        </p:txBody>
      </p:sp>
      <p:sp>
        <p:nvSpPr>
          <p:cNvPr id="96" name="Google Shape;96;p16"/>
          <p:cNvSpPr/>
          <p:nvPr/>
        </p:nvSpPr>
        <p:spPr>
          <a:xfrm>
            <a:off x="568425" y="442875"/>
            <a:ext cx="326248" cy="343925"/>
          </a:xfrm>
          <a:custGeom>
            <a:rect b="b" l="l" r="r" t="t"/>
            <a:pathLst>
              <a:path extrusionOk="0" fill="none" h="16075" w="15247">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txBox="1"/>
          <p:nvPr>
            <p:ph idx="4294967295" type="body"/>
          </p:nvPr>
        </p:nvSpPr>
        <p:spPr>
          <a:xfrm>
            <a:off x="568425" y="1273625"/>
            <a:ext cx="2624100" cy="1719600"/>
          </a:xfrm>
          <a:prstGeom prst="rect">
            <a:avLst/>
          </a:prstGeom>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b="1" lang="en" sz="1800"/>
              <a:t>Boston Medical</a:t>
            </a:r>
            <a:endParaRPr b="1" sz="1800"/>
          </a:p>
          <a:p>
            <a:pPr indent="0" lvl="0" marL="0" rtl="0" algn="l">
              <a:lnSpc>
                <a:spcPct val="150000"/>
              </a:lnSpc>
              <a:spcBef>
                <a:spcPts val="600"/>
              </a:spcBef>
              <a:spcAft>
                <a:spcPts val="0"/>
              </a:spcAft>
              <a:buNone/>
            </a:pPr>
            <a:r>
              <a:rPr b="1" lang="en" sz="1400"/>
              <a:t>Medical - Legal</a:t>
            </a:r>
            <a:endParaRPr b="1" sz="1400"/>
          </a:p>
          <a:p>
            <a:pPr indent="0" lvl="0" marL="0" rtl="0" algn="l">
              <a:spcBef>
                <a:spcPts val="600"/>
              </a:spcBef>
              <a:spcAft>
                <a:spcPts val="0"/>
              </a:spcAft>
              <a:buNone/>
            </a:pPr>
            <a:r>
              <a:rPr lang="en" sz="1200">
                <a:solidFill>
                  <a:srgbClr val="FFFFFF"/>
                </a:solidFill>
              </a:rPr>
              <a:t>I</a:t>
            </a:r>
            <a:r>
              <a:rPr lang="en" sz="1200">
                <a:solidFill>
                  <a:srgbClr val="FFFFFF"/>
                </a:solidFill>
              </a:rPr>
              <a:t>mprove the health and well-being of vulnerable populations</a:t>
            </a:r>
            <a:r>
              <a:rPr b="1" lang="en" sz="1200">
                <a:solidFill>
                  <a:srgbClr val="FFFFFF"/>
                </a:solidFill>
              </a:rPr>
              <a:t> </a:t>
            </a:r>
            <a:endParaRPr b="1" sz="1200">
              <a:solidFill>
                <a:srgbClr val="FFFFFF"/>
              </a:solidFill>
            </a:endParaRPr>
          </a:p>
          <a:p>
            <a:pPr indent="0" lvl="0" marL="0" rtl="0" algn="l">
              <a:spcBef>
                <a:spcPts val="600"/>
              </a:spcBef>
              <a:spcAft>
                <a:spcPts val="0"/>
              </a:spcAft>
              <a:buNone/>
            </a:pPr>
            <a:r>
              <a:t/>
            </a:r>
            <a:endParaRPr b="1" sz="1800"/>
          </a:p>
        </p:txBody>
      </p:sp>
      <p:pic>
        <p:nvPicPr>
          <p:cNvPr id="98" name="Google Shape;98;p16"/>
          <p:cNvPicPr preferRelativeResize="0"/>
          <p:nvPr/>
        </p:nvPicPr>
        <p:blipFill rotWithShape="1">
          <a:blip r:embed="rId3">
            <a:alphaModFix/>
          </a:blip>
          <a:srcRect b="0" l="17259" r="0" t="0"/>
          <a:stretch/>
        </p:blipFill>
        <p:spPr>
          <a:xfrm>
            <a:off x="3192625" y="301013"/>
            <a:ext cx="5646577" cy="4541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968850" y="318800"/>
            <a:ext cx="7222200" cy="8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Environmental Determinants of Health</a:t>
            </a:r>
            <a:endParaRPr sz="2400"/>
          </a:p>
        </p:txBody>
      </p:sp>
      <p:sp>
        <p:nvSpPr>
          <p:cNvPr id="104" name="Google Shape;104;p17"/>
          <p:cNvSpPr txBox="1"/>
          <p:nvPr>
            <p:ph idx="1" type="body"/>
          </p:nvPr>
        </p:nvSpPr>
        <p:spPr>
          <a:xfrm>
            <a:off x="1198125" y="1254563"/>
            <a:ext cx="2753100" cy="171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800"/>
              <a:t>Housing Air Quality</a:t>
            </a:r>
            <a:endParaRPr b="1" sz="1800"/>
          </a:p>
          <a:p>
            <a:pPr indent="0" lvl="0" marL="0" rtl="0" algn="l">
              <a:spcBef>
                <a:spcPts val="600"/>
              </a:spcBef>
              <a:spcAft>
                <a:spcPts val="0"/>
              </a:spcAft>
              <a:buNone/>
            </a:pPr>
            <a:r>
              <a:rPr lang="en" sz="1200"/>
              <a:t>Poor quality of air leads to premature death, cancer, cardiovascular and </a:t>
            </a:r>
            <a:r>
              <a:rPr lang="en" sz="1200"/>
              <a:t>respiratory problems.</a:t>
            </a:r>
            <a:r>
              <a:rPr lang="en" sz="1200"/>
              <a:t> </a:t>
            </a:r>
            <a:endParaRPr sz="1200"/>
          </a:p>
          <a:p>
            <a:pPr indent="0" lvl="0" marL="0" rtl="0" algn="l">
              <a:spcBef>
                <a:spcPts val="600"/>
              </a:spcBef>
              <a:spcAft>
                <a:spcPts val="0"/>
              </a:spcAft>
              <a:buNone/>
            </a:pPr>
            <a:r>
              <a:rPr b="1" lang="en" sz="1200"/>
              <a:t>Asthma</a:t>
            </a:r>
            <a:r>
              <a:rPr b="1" lang="en" sz="1200"/>
              <a:t> | COPD Exacerbations</a:t>
            </a:r>
            <a:endParaRPr b="1" sz="1200"/>
          </a:p>
        </p:txBody>
      </p:sp>
      <p:sp>
        <p:nvSpPr>
          <p:cNvPr id="105" name="Google Shape;105;p17"/>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06" name="Google Shape;106;p17"/>
          <p:cNvSpPr txBox="1"/>
          <p:nvPr>
            <p:ph idx="2" type="body"/>
          </p:nvPr>
        </p:nvSpPr>
        <p:spPr>
          <a:xfrm>
            <a:off x="1219125" y="3093650"/>
            <a:ext cx="2863500" cy="171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800"/>
              <a:t>Local </a:t>
            </a:r>
            <a:r>
              <a:rPr b="1" lang="en" sz="1800"/>
              <a:t>Polluters</a:t>
            </a:r>
            <a:endParaRPr b="1" sz="1800"/>
          </a:p>
          <a:p>
            <a:pPr indent="0" lvl="0" marL="0" rtl="0" algn="l">
              <a:spcBef>
                <a:spcPts val="600"/>
              </a:spcBef>
              <a:spcAft>
                <a:spcPts val="0"/>
              </a:spcAft>
              <a:buNone/>
            </a:pPr>
            <a:r>
              <a:rPr lang="en" sz="1200"/>
              <a:t>Effects of lead, arsenic, and other poisoning from natural and manmade materials.</a:t>
            </a:r>
            <a:endParaRPr sz="1200"/>
          </a:p>
          <a:p>
            <a:pPr indent="0" lvl="0" marL="0" rtl="0" algn="l">
              <a:spcBef>
                <a:spcPts val="600"/>
              </a:spcBef>
              <a:spcAft>
                <a:spcPts val="0"/>
              </a:spcAft>
              <a:buNone/>
            </a:pPr>
            <a:r>
              <a:rPr b="1" lang="en" sz="1200"/>
              <a:t>Toxic Ingestions</a:t>
            </a:r>
            <a:endParaRPr b="1" sz="1200"/>
          </a:p>
        </p:txBody>
      </p:sp>
      <p:sp>
        <p:nvSpPr>
          <p:cNvPr id="107" name="Google Shape;107;p17"/>
          <p:cNvSpPr txBox="1"/>
          <p:nvPr>
            <p:ph idx="1" type="body"/>
          </p:nvPr>
        </p:nvSpPr>
        <p:spPr>
          <a:xfrm>
            <a:off x="5027775" y="1254575"/>
            <a:ext cx="3139200" cy="171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800"/>
              <a:t>Dangerous Intersections</a:t>
            </a:r>
            <a:endParaRPr b="1" sz="1800"/>
          </a:p>
          <a:p>
            <a:pPr indent="0" lvl="0" marL="0" rtl="0" algn="l">
              <a:spcBef>
                <a:spcPts val="600"/>
              </a:spcBef>
              <a:spcAft>
                <a:spcPts val="0"/>
              </a:spcAft>
              <a:buNone/>
            </a:pPr>
            <a:r>
              <a:rPr lang="en" sz="1200"/>
              <a:t>People are exposed to different environments and communities within their travel.</a:t>
            </a:r>
            <a:endParaRPr sz="1200"/>
          </a:p>
          <a:p>
            <a:pPr indent="0" lvl="0" marL="0" rtl="0" algn="l">
              <a:spcBef>
                <a:spcPts val="600"/>
              </a:spcBef>
              <a:spcAft>
                <a:spcPts val="0"/>
              </a:spcAft>
              <a:buNone/>
            </a:pPr>
            <a:r>
              <a:rPr b="1" lang="en" sz="1200"/>
              <a:t>Bike-Car Accidents, Motor Vehicle Accidents</a:t>
            </a:r>
            <a:endParaRPr b="1" sz="1200"/>
          </a:p>
        </p:txBody>
      </p:sp>
      <p:sp>
        <p:nvSpPr>
          <p:cNvPr id="108" name="Google Shape;108;p17"/>
          <p:cNvSpPr txBox="1"/>
          <p:nvPr>
            <p:ph idx="2" type="body"/>
          </p:nvPr>
        </p:nvSpPr>
        <p:spPr>
          <a:xfrm>
            <a:off x="5027775" y="3093675"/>
            <a:ext cx="3267900" cy="171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800"/>
              <a:t>Local Disease Outbreaks</a:t>
            </a:r>
            <a:endParaRPr b="1" sz="1800"/>
          </a:p>
          <a:p>
            <a:pPr indent="0" lvl="0" marL="0" rtl="0" algn="l">
              <a:spcBef>
                <a:spcPts val="600"/>
              </a:spcBef>
              <a:spcAft>
                <a:spcPts val="0"/>
              </a:spcAft>
              <a:buNone/>
            </a:pPr>
            <a:r>
              <a:rPr lang="en" sz="1200"/>
              <a:t>School, Apartment, and Nursing Home Disease Outbreaks</a:t>
            </a:r>
            <a:endParaRPr sz="1200"/>
          </a:p>
          <a:p>
            <a:pPr indent="0" lvl="0" marL="0" marR="0" rtl="0" algn="l">
              <a:lnSpc>
                <a:spcPct val="100000"/>
              </a:lnSpc>
              <a:spcBef>
                <a:spcPts val="600"/>
              </a:spcBef>
              <a:spcAft>
                <a:spcPts val="0"/>
              </a:spcAft>
              <a:buNone/>
            </a:pPr>
            <a:r>
              <a:rPr b="1" lang="en" sz="1200"/>
              <a:t>E.Coli, Legionella, Community Acquired Pneumonia</a:t>
            </a:r>
            <a:endParaRPr b="1" sz="1200"/>
          </a:p>
        </p:txBody>
      </p:sp>
      <p:grpSp>
        <p:nvGrpSpPr>
          <p:cNvPr id="109" name="Google Shape;109;p17"/>
          <p:cNvGrpSpPr/>
          <p:nvPr/>
        </p:nvGrpSpPr>
        <p:grpSpPr>
          <a:xfrm>
            <a:off x="590190" y="428871"/>
            <a:ext cx="282710" cy="357935"/>
            <a:chOff x="2635450" y="4321225"/>
            <a:chExt cx="368400" cy="466425"/>
          </a:xfrm>
        </p:grpSpPr>
        <p:sp>
          <p:nvSpPr>
            <p:cNvPr id="110" name="Google Shape;110;p17"/>
            <p:cNvSpPr/>
            <p:nvPr/>
          </p:nvSpPr>
          <p:spPr>
            <a:xfrm>
              <a:off x="2635450" y="4653050"/>
              <a:ext cx="368400" cy="134600"/>
            </a:xfrm>
            <a:custGeom>
              <a:rect b="b" l="l" r="r" t="t"/>
              <a:pathLst>
                <a:path extrusionOk="0" fill="none" h="5384" w="14736">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2819350" y="4321225"/>
              <a:ext cx="25" cy="347075"/>
            </a:xfrm>
            <a:custGeom>
              <a:rect b="b" l="l" r="r" t="t"/>
              <a:pathLst>
                <a:path extrusionOk="0" fill="none" h="13883" w="1">
                  <a:moveTo>
                    <a:pt x="0" y="13883"/>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a:off x="2835175" y="4328525"/>
              <a:ext cx="114475" cy="114500"/>
            </a:xfrm>
            <a:custGeom>
              <a:rect b="b" l="l" r="r" t="t"/>
              <a:pathLst>
                <a:path extrusionOk="0" fill="none" h="4580" w="4579">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p:nvPr/>
          </p:nvSpPr>
          <p:spPr>
            <a:xfrm>
              <a:off x="2850400" y="4372975"/>
              <a:ext cx="54825" cy="54825"/>
            </a:xfrm>
            <a:custGeom>
              <a:rect b="b" l="l" r="r" t="t"/>
              <a:pathLst>
                <a:path extrusionOk="0" fill="none" h="2193" w="2193">
                  <a:moveTo>
                    <a:pt x="2192" y="0"/>
                  </a:moveTo>
                  <a:lnTo>
                    <a:pt x="0" y="219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p:nvPr/>
          </p:nvSpPr>
          <p:spPr>
            <a:xfrm>
              <a:off x="2646425" y="4429600"/>
              <a:ext cx="156500" cy="156500"/>
            </a:xfrm>
            <a:custGeom>
              <a:rect b="b" l="l" r="r" t="t"/>
              <a:pathLst>
                <a:path extrusionOk="0" fill="none" h="6260" w="626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p:nvPr/>
          </p:nvSpPr>
          <p:spPr>
            <a:xfrm>
              <a:off x="2696350" y="4479525"/>
              <a:ext cx="87100" cy="87100"/>
            </a:xfrm>
            <a:custGeom>
              <a:rect b="b" l="l" r="r" t="t"/>
              <a:pathLst>
                <a:path extrusionOk="0" fill="none" h="3484" w="3484">
                  <a:moveTo>
                    <a:pt x="0" y="1"/>
                  </a:moveTo>
                  <a:lnTo>
                    <a:pt x="3483" y="348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8"/>
          <p:cNvSpPr txBox="1"/>
          <p:nvPr>
            <p:ph idx="1" type="body"/>
          </p:nvPr>
        </p:nvSpPr>
        <p:spPr>
          <a:xfrm>
            <a:off x="457200" y="1503475"/>
            <a:ext cx="3400800" cy="24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lt1"/>
                </a:solidFill>
              </a:rPr>
              <a:t>Hotspotter:</a:t>
            </a:r>
            <a:r>
              <a:rPr lang="en" sz="1400">
                <a:solidFill>
                  <a:schemeClr val="lt1"/>
                </a:solidFill>
              </a:rPr>
              <a:t> A Unified Database of Environmental Causes of Emergency Department Admissions</a:t>
            </a:r>
            <a:endParaRPr sz="1400">
              <a:solidFill>
                <a:schemeClr val="lt1"/>
              </a:solidFill>
            </a:endParaRPr>
          </a:p>
          <a:p>
            <a:pPr indent="0" lvl="0" marL="0" rtl="0" algn="l">
              <a:spcBef>
                <a:spcPts val="0"/>
              </a:spcBef>
              <a:spcAft>
                <a:spcPts val="0"/>
              </a:spcAft>
              <a:buClr>
                <a:schemeClr val="dk1"/>
              </a:buClr>
              <a:buSzPts val="1100"/>
              <a:buFont typeface="Arial"/>
              <a:buNone/>
            </a:pPr>
            <a:r>
              <a:t/>
            </a:r>
            <a:endParaRPr sz="1400">
              <a:solidFill>
                <a:schemeClr val="lt1"/>
              </a:solidFill>
            </a:endParaRPr>
          </a:p>
          <a:p>
            <a:pPr indent="0" lvl="0" marL="0" rtl="0" algn="l">
              <a:spcBef>
                <a:spcPts val="0"/>
              </a:spcBef>
              <a:spcAft>
                <a:spcPts val="0"/>
              </a:spcAft>
              <a:buClr>
                <a:schemeClr val="dk1"/>
              </a:buClr>
              <a:buSzPts val="1100"/>
              <a:buFont typeface="Arial"/>
              <a:buNone/>
            </a:pPr>
            <a:r>
              <a:rPr lang="en" sz="1400">
                <a:solidFill>
                  <a:schemeClr val="lt1"/>
                </a:solidFill>
              </a:rPr>
              <a:t>Goal:</a:t>
            </a:r>
            <a:endParaRPr sz="1400">
              <a:solidFill>
                <a:schemeClr val="lt1"/>
              </a:solidFill>
            </a:endParaRPr>
          </a:p>
          <a:p>
            <a:pPr indent="0" lvl="0" marL="0" rtl="0" algn="l">
              <a:spcBef>
                <a:spcPts val="0"/>
              </a:spcBef>
              <a:spcAft>
                <a:spcPts val="0"/>
              </a:spcAft>
              <a:buClr>
                <a:schemeClr val="dk1"/>
              </a:buClr>
              <a:buSzPts val="1100"/>
              <a:buFont typeface="Arial"/>
              <a:buNone/>
            </a:pPr>
            <a:r>
              <a:t/>
            </a:r>
            <a:endParaRPr sz="1400">
              <a:solidFill>
                <a:schemeClr val="lt1"/>
              </a:solidFill>
            </a:endParaRPr>
          </a:p>
          <a:p>
            <a:pPr indent="0" lvl="0" marL="0" rtl="0" algn="l">
              <a:spcBef>
                <a:spcPts val="0"/>
              </a:spcBef>
              <a:spcAft>
                <a:spcPts val="0"/>
              </a:spcAft>
              <a:buClr>
                <a:schemeClr val="dk1"/>
              </a:buClr>
              <a:buSzPts val="1100"/>
              <a:buFont typeface="Arial"/>
              <a:buNone/>
            </a:pPr>
            <a:r>
              <a:rPr lang="en" sz="1400">
                <a:solidFill>
                  <a:schemeClr val="lt1"/>
                </a:solidFill>
              </a:rPr>
              <a:t>Identify disease hotspots in the community which can be acted on by: </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BMC’s Medical Legal Partnership</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Public Health Officials</a:t>
            </a:r>
            <a:endParaRPr sz="1400">
              <a:solidFill>
                <a:schemeClr val="lt1"/>
              </a:solidFill>
            </a:endParaRPr>
          </a:p>
          <a:p>
            <a:pPr indent="0" lvl="0" marL="0" rtl="0" algn="l">
              <a:spcBef>
                <a:spcPts val="0"/>
              </a:spcBef>
              <a:spcAft>
                <a:spcPts val="0"/>
              </a:spcAft>
              <a:buClr>
                <a:schemeClr val="dk1"/>
              </a:buClr>
              <a:buSzPts val="1100"/>
              <a:buFont typeface="Arial"/>
              <a:buNone/>
            </a:pPr>
            <a:r>
              <a:t/>
            </a:r>
            <a:endParaRPr b="1">
              <a:solidFill>
                <a:srgbClr val="FFFFFF"/>
              </a:solidFill>
            </a:endParaRPr>
          </a:p>
        </p:txBody>
      </p:sp>
      <p:sp>
        <p:nvSpPr>
          <p:cNvPr id="121" name="Google Shape;121;p18"/>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22" name="Google Shape;122;p18"/>
          <p:cNvPicPr preferRelativeResize="0"/>
          <p:nvPr/>
        </p:nvPicPr>
        <p:blipFill rotWithShape="1">
          <a:blip r:embed="rId3">
            <a:alphaModFix/>
          </a:blip>
          <a:srcRect b="0" l="5571" r="26071" t="941"/>
          <a:stretch/>
        </p:blipFill>
        <p:spPr>
          <a:xfrm>
            <a:off x="4153375" y="311075"/>
            <a:ext cx="4680150" cy="4521320"/>
          </a:xfrm>
          <a:prstGeom prst="rect">
            <a:avLst/>
          </a:prstGeom>
          <a:noFill/>
          <a:ln>
            <a:noFill/>
          </a:ln>
        </p:spPr>
      </p:pic>
      <p:sp>
        <p:nvSpPr>
          <p:cNvPr id="123" name="Google Shape;123;p18"/>
          <p:cNvSpPr/>
          <p:nvPr/>
        </p:nvSpPr>
        <p:spPr>
          <a:xfrm>
            <a:off x="4153375" y="311075"/>
            <a:ext cx="4680300" cy="4521300"/>
          </a:xfrm>
          <a:prstGeom prst="rect">
            <a:avLst/>
          </a:prstGeom>
          <a:solidFill>
            <a:srgbClr val="434343">
              <a:alpha val="52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txBox="1"/>
          <p:nvPr>
            <p:ph type="title"/>
          </p:nvPr>
        </p:nvSpPr>
        <p:spPr>
          <a:xfrm>
            <a:off x="968850" y="318800"/>
            <a:ext cx="5323500" cy="8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Solution</a:t>
            </a:r>
            <a:endParaRPr sz="2400"/>
          </a:p>
        </p:txBody>
      </p:sp>
      <p:grpSp>
        <p:nvGrpSpPr>
          <p:cNvPr id="125" name="Google Shape;125;p18"/>
          <p:cNvGrpSpPr/>
          <p:nvPr/>
        </p:nvGrpSpPr>
        <p:grpSpPr>
          <a:xfrm>
            <a:off x="4153300" y="311076"/>
            <a:ext cx="4680476" cy="4521326"/>
            <a:chOff x="4" y="198183"/>
            <a:chExt cx="5747852" cy="4884224"/>
          </a:xfrm>
        </p:grpSpPr>
        <p:pic>
          <p:nvPicPr>
            <p:cNvPr id="126" name="Google Shape;126;p18"/>
            <p:cNvPicPr preferRelativeResize="0"/>
            <p:nvPr/>
          </p:nvPicPr>
          <p:blipFill rotWithShape="1">
            <a:blip r:embed="rId4">
              <a:alphaModFix/>
            </a:blip>
            <a:srcRect b="-2880" l="0" r="41813" t="0"/>
            <a:stretch/>
          </p:blipFill>
          <p:spPr>
            <a:xfrm>
              <a:off x="4" y="198183"/>
              <a:ext cx="5747852" cy="4884224"/>
            </a:xfrm>
            <a:prstGeom prst="rect">
              <a:avLst/>
            </a:prstGeom>
            <a:noFill/>
            <a:ln>
              <a:noFill/>
            </a:ln>
          </p:spPr>
        </p:pic>
        <p:pic>
          <p:nvPicPr>
            <p:cNvPr id="127" name="Google Shape;127;p18"/>
            <p:cNvPicPr preferRelativeResize="0"/>
            <p:nvPr/>
          </p:nvPicPr>
          <p:blipFill rotWithShape="1">
            <a:blip r:embed="rId4">
              <a:alphaModFix/>
            </a:blip>
            <a:srcRect b="0" l="13170" r="33745" t="22684"/>
            <a:stretch/>
          </p:blipFill>
          <p:spPr>
            <a:xfrm>
              <a:off x="4" y="1058909"/>
              <a:ext cx="5747852" cy="4023495"/>
            </a:xfrm>
            <a:prstGeom prst="rect">
              <a:avLst/>
            </a:prstGeom>
            <a:noFill/>
            <a:ln>
              <a:noFill/>
            </a:ln>
          </p:spPr>
        </p:pic>
      </p:grpSp>
      <p:grpSp>
        <p:nvGrpSpPr>
          <p:cNvPr id="128" name="Google Shape;128;p18"/>
          <p:cNvGrpSpPr/>
          <p:nvPr/>
        </p:nvGrpSpPr>
        <p:grpSpPr>
          <a:xfrm>
            <a:off x="605541" y="444909"/>
            <a:ext cx="276019" cy="336592"/>
            <a:chOff x="596350" y="929175"/>
            <a:chExt cx="407950" cy="497475"/>
          </a:xfrm>
        </p:grpSpPr>
        <p:sp>
          <p:nvSpPr>
            <p:cNvPr id="129" name="Google Shape;129;p18"/>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9"/>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latin typeface="Raleway"/>
                <a:ea typeface="Raleway"/>
                <a:cs typeface="Raleway"/>
                <a:sym typeface="Raleway"/>
              </a:rPr>
              <a:t>‹#›</a:t>
            </a:fld>
            <a:endParaRPr>
              <a:latin typeface="Raleway"/>
              <a:ea typeface="Raleway"/>
              <a:cs typeface="Raleway"/>
              <a:sym typeface="Raleway"/>
            </a:endParaRPr>
          </a:p>
        </p:txBody>
      </p:sp>
      <p:grpSp>
        <p:nvGrpSpPr>
          <p:cNvPr id="141" name="Google Shape;141;p19"/>
          <p:cNvGrpSpPr/>
          <p:nvPr/>
        </p:nvGrpSpPr>
        <p:grpSpPr>
          <a:xfrm>
            <a:off x="605541" y="444909"/>
            <a:ext cx="276019" cy="336592"/>
            <a:chOff x="596350" y="929175"/>
            <a:chExt cx="407950" cy="497475"/>
          </a:xfrm>
        </p:grpSpPr>
        <p:sp>
          <p:nvSpPr>
            <p:cNvPr id="142" name="Google Shape;142;p19"/>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9"/>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19"/>
          <p:cNvSpPr txBox="1"/>
          <p:nvPr>
            <p:ph type="title"/>
          </p:nvPr>
        </p:nvSpPr>
        <p:spPr>
          <a:xfrm>
            <a:off x="625563" y="1605525"/>
            <a:ext cx="1663200" cy="45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Data Gathering</a:t>
            </a:r>
            <a:endParaRPr sz="1400"/>
          </a:p>
        </p:txBody>
      </p:sp>
      <p:sp>
        <p:nvSpPr>
          <p:cNvPr id="150" name="Google Shape;150;p19"/>
          <p:cNvSpPr txBox="1"/>
          <p:nvPr>
            <p:ph type="title"/>
          </p:nvPr>
        </p:nvSpPr>
        <p:spPr>
          <a:xfrm>
            <a:off x="6242188" y="1605525"/>
            <a:ext cx="1903800" cy="45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Data-Driven Interventions</a:t>
            </a:r>
            <a:endParaRPr sz="1400"/>
          </a:p>
        </p:txBody>
      </p:sp>
      <p:sp>
        <p:nvSpPr>
          <p:cNvPr id="151" name="Google Shape;151;p19"/>
          <p:cNvSpPr txBox="1"/>
          <p:nvPr>
            <p:ph type="title"/>
          </p:nvPr>
        </p:nvSpPr>
        <p:spPr>
          <a:xfrm>
            <a:off x="6242200" y="2315275"/>
            <a:ext cx="2299200" cy="1959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0" lang="en" sz="1200"/>
              <a:t>BMC’s Medical Legal Partnership</a:t>
            </a:r>
            <a:endParaRPr b="0" sz="1200"/>
          </a:p>
          <a:p>
            <a:pPr indent="0" lvl="0" marL="457200" rtl="0" algn="l">
              <a:spcBef>
                <a:spcPts val="0"/>
              </a:spcBef>
              <a:spcAft>
                <a:spcPts val="0"/>
              </a:spcAft>
              <a:buNone/>
            </a:pPr>
            <a:r>
              <a:t/>
            </a:r>
            <a:endParaRPr b="0" sz="1200"/>
          </a:p>
          <a:p>
            <a:pPr indent="-304800" lvl="0" marL="457200" rtl="0" algn="l">
              <a:spcBef>
                <a:spcPts val="0"/>
              </a:spcBef>
              <a:spcAft>
                <a:spcPts val="0"/>
              </a:spcAft>
              <a:buSzPts val="1200"/>
              <a:buChar char="-"/>
            </a:pPr>
            <a:r>
              <a:rPr b="0" lang="en" sz="1200"/>
              <a:t>Public Health Officials</a:t>
            </a:r>
            <a:endParaRPr b="0" sz="1200"/>
          </a:p>
          <a:p>
            <a:pPr indent="0" lvl="0" marL="457200" rtl="0" algn="l">
              <a:spcBef>
                <a:spcPts val="0"/>
              </a:spcBef>
              <a:spcAft>
                <a:spcPts val="0"/>
              </a:spcAft>
              <a:buNone/>
            </a:pPr>
            <a:r>
              <a:t/>
            </a:r>
            <a:endParaRPr b="0" sz="1200"/>
          </a:p>
          <a:p>
            <a:pPr indent="-304800" lvl="0" marL="457200" rtl="0" algn="l">
              <a:spcBef>
                <a:spcPts val="0"/>
              </a:spcBef>
              <a:spcAft>
                <a:spcPts val="0"/>
              </a:spcAft>
              <a:buClr>
                <a:schemeClr val="lt1"/>
              </a:buClr>
              <a:buSzPts val="1200"/>
              <a:buChar char="-"/>
            </a:pPr>
            <a:r>
              <a:rPr b="0" lang="en" sz="1200">
                <a:solidFill>
                  <a:schemeClr val="lt1"/>
                </a:solidFill>
              </a:rPr>
              <a:t>City Officials</a:t>
            </a:r>
            <a:endParaRPr b="0" sz="1200">
              <a:solidFill>
                <a:schemeClr val="lt1"/>
              </a:solidFill>
            </a:endParaRPr>
          </a:p>
          <a:p>
            <a:pPr indent="0" lvl="0" marL="457200" rtl="0" algn="l">
              <a:spcBef>
                <a:spcPts val="0"/>
              </a:spcBef>
              <a:spcAft>
                <a:spcPts val="0"/>
              </a:spcAft>
              <a:buNone/>
            </a:pPr>
            <a:r>
              <a:t/>
            </a:r>
            <a:endParaRPr b="0" sz="1200">
              <a:solidFill>
                <a:schemeClr val="lt1"/>
              </a:solidFill>
            </a:endParaRPr>
          </a:p>
          <a:p>
            <a:pPr indent="-304800" lvl="0" marL="457200" rtl="0" algn="l">
              <a:spcBef>
                <a:spcPts val="0"/>
              </a:spcBef>
              <a:spcAft>
                <a:spcPts val="0"/>
              </a:spcAft>
              <a:buSzPts val="1200"/>
              <a:buChar char="-"/>
            </a:pPr>
            <a:r>
              <a:rPr b="0" lang="en" sz="1200"/>
              <a:t>Nonprofit Advocacy Groups</a:t>
            </a:r>
            <a:endParaRPr b="0" sz="1200"/>
          </a:p>
        </p:txBody>
      </p:sp>
      <p:sp>
        <p:nvSpPr>
          <p:cNvPr id="152" name="Google Shape;152;p19"/>
          <p:cNvSpPr txBox="1"/>
          <p:nvPr>
            <p:ph type="title"/>
          </p:nvPr>
        </p:nvSpPr>
        <p:spPr>
          <a:xfrm>
            <a:off x="3841513" y="1605513"/>
            <a:ext cx="10500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Analysis</a:t>
            </a:r>
            <a:endParaRPr sz="1400"/>
          </a:p>
        </p:txBody>
      </p:sp>
      <p:sp>
        <p:nvSpPr>
          <p:cNvPr id="153" name="Google Shape;153;p19"/>
          <p:cNvSpPr txBox="1"/>
          <p:nvPr>
            <p:ph type="title"/>
          </p:nvPr>
        </p:nvSpPr>
        <p:spPr>
          <a:xfrm>
            <a:off x="968850" y="318800"/>
            <a:ext cx="5323500" cy="8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Solution</a:t>
            </a:r>
            <a:endParaRPr sz="2400"/>
          </a:p>
        </p:txBody>
      </p:sp>
      <p:cxnSp>
        <p:nvCxnSpPr>
          <p:cNvPr id="154" name="Google Shape;154;p19"/>
          <p:cNvCxnSpPr/>
          <p:nvPr/>
        </p:nvCxnSpPr>
        <p:spPr>
          <a:xfrm>
            <a:off x="2400300" y="2962225"/>
            <a:ext cx="1292700" cy="0"/>
          </a:xfrm>
          <a:prstGeom prst="straightConnector1">
            <a:avLst/>
          </a:prstGeom>
          <a:noFill/>
          <a:ln cap="flat" cmpd="sng" w="19050">
            <a:solidFill>
              <a:srgbClr val="FFFFFF"/>
            </a:solidFill>
            <a:prstDash val="solid"/>
            <a:round/>
            <a:headEnd len="med" w="med" type="none"/>
            <a:tailEnd len="med" w="med" type="triangle"/>
          </a:ln>
        </p:spPr>
      </p:cxnSp>
      <p:cxnSp>
        <p:nvCxnSpPr>
          <p:cNvPr id="155" name="Google Shape;155;p19"/>
          <p:cNvCxnSpPr/>
          <p:nvPr/>
        </p:nvCxnSpPr>
        <p:spPr>
          <a:xfrm>
            <a:off x="5173600" y="2962225"/>
            <a:ext cx="1068600" cy="0"/>
          </a:xfrm>
          <a:prstGeom prst="straightConnector1">
            <a:avLst/>
          </a:prstGeom>
          <a:noFill/>
          <a:ln cap="flat" cmpd="sng" w="19050">
            <a:solidFill>
              <a:srgbClr val="FFFFFF"/>
            </a:solidFill>
            <a:prstDash val="solid"/>
            <a:round/>
            <a:headEnd len="med" w="med" type="none"/>
            <a:tailEnd len="med" w="med" type="triangle"/>
          </a:ln>
        </p:spPr>
      </p:cxnSp>
      <p:sp>
        <p:nvSpPr>
          <p:cNvPr id="156" name="Google Shape;156;p19"/>
          <p:cNvSpPr txBox="1"/>
          <p:nvPr/>
        </p:nvSpPr>
        <p:spPr>
          <a:xfrm>
            <a:off x="1000950" y="2764825"/>
            <a:ext cx="9801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aleway"/>
                <a:ea typeface="Raleway"/>
                <a:cs typeface="Raleway"/>
                <a:sym typeface="Raleway"/>
              </a:rPr>
              <a:t>Patients</a:t>
            </a:r>
            <a:endParaRPr sz="1200">
              <a:solidFill>
                <a:srgbClr val="FFFFFF"/>
              </a:solidFill>
              <a:latin typeface="Raleway"/>
              <a:ea typeface="Raleway"/>
              <a:cs typeface="Raleway"/>
              <a:sym typeface="Raleway"/>
            </a:endParaRPr>
          </a:p>
        </p:txBody>
      </p:sp>
      <p:sp>
        <p:nvSpPr>
          <p:cNvPr id="157" name="Google Shape;157;p19"/>
          <p:cNvSpPr txBox="1"/>
          <p:nvPr/>
        </p:nvSpPr>
        <p:spPr>
          <a:xfrm>
            <a:off x="1083825" y="3936600"/>
            <a:ext cx="9801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aleway"/>
                <a:ea typeface="Raleway"/>
                <a:cs typeface="Raleway"/>
                <a:sym typeface="Raleway"/>
              </a:rPr>
              <a:t>EHRs</a:t>
            </a:r>
            <a:endParaRPr sz="1200">
              <a:solidFill>
                <a:srgbClr val="FFFFFF"/>
              </a:solidFill>
              <a:latin typeface="Raleway"/>
              <a:ea typeface="Raleway"/>
              <a:cs typeface="Raleway"/>
              <a:sym typeface="Raleway"/>
            </a:endParaRPr>
          </a:p>
        </p:txBody>
      </p:sp>
      <p:grpSp>
        <p:nvGrpSpPr>
          <p:cNvPr id="158" name="Google Shape;158;p19"/>
          <p:cNvGrpSpPr/>
          <p:nvPr/>
        </p:nvGrpSpPr>
        <p:grpSpPr>
          <a:xfrm>
            <a:off x="4067591" y="2313771"/>
            <a:ext cx="597880" cy="589597"/>
            <a:chOff x="3292425" y="3664250"/>
            <a:chExt cx="397025" cy="391525"/>
          </a:xfrm>
        </p:grpSpPr>
        <p:sp>
          <p:nvSpPr>
            <p:cNvPr id="159" name="Google Shape;159;p19"/>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19"/>
          <p:cNvGrpSpPr/>
          <p:nvPr/>
        </p:nvGrpSpPr>
        <p:grpSpPr>
          <a:xfrm>
            <a:off x="4025381" y="3115511"/>
            <a:ext cx="682293" cy="495172"/>
            <a:chOff x="3932350" y="3714775"/>
            <a:chExt cx="439650" cy="319075"/>
          </a:xfrm>
        </p:grpSpPr>
        <p:sp>
          <p:nvSpPr>
            <p:cNvPr id="163" name="Google Shape;163;p19"/>
            <p:cNvSpPr/>
            <p:nvPr/>
          </p:nvSpPr>
          <p:spPr>
            <a:xfrm>
              <a:off x="3932350" y="3714775"/>
              <a:ext cx="439650" cy="319075"/>
            </a:xfrm>
            <a:custGeom>
              <a:rect b="b" l="l" r="r" t="t"/>
              <a:pathLst>
                <a:path extrusionOk="0" fill="none" h="12763" w="17586">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3970100" y="3862750"/>
              <a:ext cx="77350" cy="132750"/>
            </a:xfrm>
            <a:custGeom>
              <a:rect b="b" l="l" r="r" t="t"/>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a:off x="4278800" y="3862750"/>
              <a:ext cx="77350" cy="132750"/>
            </a:xfrm>
            <a:custGeom>
              <a:rect b="b" l="l" r="r" t="t"/>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a:off x="4073000" y="3716600"/>
              <a:ext cx="77350" cy="278900"/>
            </a:xfrm>
            <a:custGeom>
              <a:rect b="b" l="l" r="r" t="t"/>
              <a:pathLst>
                <a:path extrusionOk="0" fill="none" h="11156" w="3094">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a:off x="4175900" y="3787250"/>
              <a:ext cx="77350" cy="208250"/>
            </a:xfrm>
            <a:custGeom>
              <a:rect b="b" l="l" r="r" t="t"/>
              <a:pathLst>
                <a:path extrusionOk="0" fill="none" h="8330" w="3094">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 name="Google Shape;168;p19"/>
          <p:cNvGrpSpPr/>
          <p:nvPr/>
        </p:nvGrpSpPr>
        <p:grpSpPr>
          <a:xfrm>
            <a:off x="1128691" y="3373610"/>
            <a:ext cx="461636" cy="562992"/>
            <a:chOff x="596350" y="929175"/>
            <a:chExt cx="407950" cy="497475"/>
          </a:xfrm>
        </p:grpSpPr>
        <p:sp>
          <p:nvSpPr>
            <p:cNvPr id="169" name="Google Shape;169;p19"/>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9"/>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19"/>
          <p:cNvSpPr/>
          <p:nvPr/>
        </p:nvSpPr>
        <p:spPr>
          <a:xfrm>
            <a:off x="1085161" y="2246619"/>
            <a:ext cx="548701" cy="578459"/>
          </a:xfrm>
          <a:custGeom>
            <a:rect b="b" l="l" r="r" t="t"/>
            <a:pathLst>
              <a:path extrusionOk="0" fill="none" h="16075" w="15247">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0"/>
          <p:cNvSpPr/>
          <p:nvPr/>
        </p:nvSpPr>
        <p:spPr>
          <a:xfrm>
            <a:off x="0" y="-11125"/>
            <a:ext cx="9155100" cy="52173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txBox="1"/>
          <p:nvPr>
            <p:ph idx="12" type="sldNum"/>
          </p:nvPr>
        </p:nvSpPr>
        <p:spPr>
          <a:xfrm>
            <a:off x="457200" y="4189182"/>
            <a:ext cx="548700" cy="54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83" name="Google Shape;183;p20"/>
          <p:cNvPicPr preferRelativeResize="0"/>
          <p:nvPr/>
        </p:nvPicPr>
        <p:blipFill rotWithShape="1">
          <a:blip r:embed="rId3">
            <a:alphaModFix/>
          </a:blip>
          <a:srcRect b="0" l="0" r="41629" t="0"/>
          <a:stretch/>
        </p:blipFill>
        <p:spPr>
          <a:xfrm>
            <a:off x="3183675" y="198175"/>
            <a:ext cx="5766023" cy="4747149"/>
          </a:xfrm>
          <a:prstGeom prst="rect">
            <a:avLst/>
          </a:prstGeom>
          <a:noFill/>
          <a:ln>
            <a:noFill/>
          </a:ln>
        </p:spPr>
      </p:pic>
      <p:pic>
        <p:nvPicPr>
          <p:cNvPr id="184" name="Google Shape;184;p20"/>
          <p:cNvPicPr preferRelativeResize="0"/>
          <p:nvPr/>
        </p:nvPicPr>
        <p:blipFill>
          <a:blip r:embed="rId4">
            <a:alphaModFix/>
          </a:blip>
          <a:stretch>
            <a:fillRect/>
          </a:stretch>
        </p:blipFill>
        <p:spPr>
          <a:xfrm>
            <a:off x="132756" y="198175"/>
            <a:ext cx="2973769" cy="4747151"/>
          </a:xfrm>
          <a:prstGeom prst="rect">
            <a:avLst/>
          </a:prstGeom>
          <a:noFill/>
          <a:ln>
            <a:noFill/>
          </a:ln>
        </p:spPr>
      </p:pic>
      <p:sp>
        <p:nvSpPr>
          <p:cNvPr id="185" name="Google Shape;185;p20"/>
          <p:cNvSpPr txBox="1"/>
          <p:nvPr/>
        </p:nvSpPr>
        <p:spPr>
          <a:xfrm>
            <a:off x="4633200" y="4763975"/>
            <a:ext cx="4521900" cy="442200"/>
          </a:xfrm>
          <a:prstGeom prst="rect">
            <a:avLst/>
          </a:prstGeom>
          <a:solidFill>
            <a:srgbClr val="00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Raleway"/>
                <a:ea typeface="Raleway"/>
                <a:cs typeface="Raleway"/>
                <a:sym typeface="Raleway"/>
              </a:rPr>
              <a:t>Try it out at </a:t>
            </a:r>
            <a:r>
              <a:rPr b="1" lang="en" sz="1800" u="sng">
                <a:solidFill>
                  <a:srgbClr val="FFFFFF"/>
                </a:solidFill>
                <a:latin typeface="Raleway"/>
                <a:ea typeface="Raleway"/>
                <a:cs typeface="Raleway"/>
                <a:sym typeface="Raleway"/>
              </a:rPr>
              <a:t>hotspotter.herokuapp.com</a:t>
            </a:r>
            <a:endParaRPr b="1" sz="1800" u="sng">
              <a:solidFill>
                <a:srgbClr val="FFFFFF"/>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